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9" r:id="rId1"/>
    <p:sldMasterId id="2147483910" r:id="rId2"/>
  </p:sldMasterIdLst>
  <p:notesMasterIdLst>
    <p:notesMasterId r:id="rId58"/>
  </p:notesMasterIdLst>
  <p:handoutMasterIdLst>
    <p:handoutMasterId r:id="rId59"/>
  </p:handoutMasterIdLst>
  <p:sldIdLst>
    <p:sldId id="569" r:id="rId3"/>
    <p:sldId id="570" r:id="rId4"/>
    <p:sldId id="515" r:id="rId5"/>
    <p:sldId id="574" r:id="rId6"/>
    <p:sldId id="565" r:id="rId7"/>
    <p:sldId id="337" r:id="rId8"/>
    <p:sldId id="625" r:id="rId9"/>
    <p:sldId id="626" r:id="rId10"/>
    <p:sldId id="614" r:id="rId11"/>
    <p:sldId id="615" r:id="rId12"/>
    <p:sldId id="400" r:id="rId13"/>
    <p:sldId id="593" r:id="rId14"/>
    <p:sldId id="345" r:id="rId15"/>
    <p:sldId id="476" r:id="rId16"/>
    <p:sldId id="621" r:id="rId17"/>
    <p:sldId id="559" r:id="rId18"/>
    <p:sldId id="561" r:id="rId19"/>
    <p:sldId id="563" r:id="rId20"/>
    <p:sldId id="566" r:id="rId21"/>
    <p:sldId id="291" r:id="rId22"/>
    <p:sldId id="616" r:id="rId23"/>
    <p:sldId id="600" r:id="rId24"/>
    <p:sldId id="522" r:id="rId25"/>
    <p:sldId id="605" r:id="rId26"/>
    <p:sldId id="523" r:id="rId27"/>
    <p:sldId id="549" r:id="rId28"/>
    <p:sldId id="524" r:id="rId29"/>
    <p:sldId id="578" r:id="rId30"/>
    <p:sldId id="629" r:id="rId31"/>
    <p:sldId id="577" r:id="rId32"/>
    <p:sldId id="628" r:id="rId33"/>
    <p:sldId id="622" r:id="rId34"/>
    <p:sldId id="572" r:id="rId35"/>
    <p:sldId id="513" r:id="rId36"/>
    <p:sldId id="511" r:id="rId37"/>
    <p:sldId id="552" r:id="rId38"/>
    <p:sldId id="617" r:id="rId39"/>
    <p:sldId id="535" r:id="rId40"/>
    <p:sldId id="555" r:id="rId41"/>
    <p:sldId id="536" r:id="rId42"/>
    <p:sldId id="619" r:id="rId43"/>
    <p:sldId id="620" r:id="rId44"/>
    <p:sldId id="581" r:id="rId45"/>
    <p:sldId id="582" r:id="rId46"/>
    <p:sldId id="623" r:id="rId47"/>
    <p:sldId id="584" r:id="rId48"/>
    <p:sldId id="585" r:id="rId49"/>
    <p:sldId id="624" r:id="rId50"/>
    <p:sldId id="587" r:id="rId51"/>
    <p:sldId id="588" r:id="rId52"/>
    <p:sldId id="592" r:id="rId53"/>
    <p:sldId id="567" r:id="rId54"/>
    <p:sldId id="332" r:id="rId55"/>
    <p:sldId id="627" r:id="rId56"/>
    <p:sldId id="562" r:id="rId57"/>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C947"/>
    <a:srgbClr val="ACD7C9"/>
    <a:srgbClr val="2C213E"/>
    <a:srgbClr val="045C64"/>
    <a:srgbClr val="193537"/>
    <a:srgbClr val="192736"/>
    <a:srgbClr val="1935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51"/>
    <p:restoredTop sz="96327"/>
  </p:normalViewPr>
  <p:slideViewPr>
    <p:cSldViewPr snapToGrid="0" snapToObjects="1">
      <p:cViewPr varScale="1">
        <p:scale>
          <a:sx n="128" d="100"/>
          <a:sy n="128" d="100"/>
        </p:scale>
        <p:origin x="184" y="176"/>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83" d="100"/>
          <a:sy n="83" d="100"/>
        </p:scale>
        <p:origin x="399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custT="1"/>
      <dgm:spPr>
        <a:ln>
          <a:noFill/>
        </a:ln>
      </dgm:spPr>
      <dgm:t>
        <a:bodyPr/>
        <a:lstStyle/>
        <a:p>
          <a:r>
            <a:rPr lang="en-US" sz="1800" dirty="0"/>
            <a:t>Intermediary_file_1.txt</a:t>
          </a:r>
        </a:p>
      </dgm:t>
    </dgm:pt>
    <dgm:pt modelId="{78A767CC-1741-0843-965D-3CE4D9278F17}" type="parTrans" cxnId="{11850742-7AFC-654D-A3F3-2C271B8CD994}">
      <dgm:prSet/>
      <dgm:spPr/>
      <dgm:t>
        <a:bodyPr/>
        <a:lstStyle/>
        <a:p>
          <a:endParaRPr lang="en-US" sz="1800"/>
        </a:p>
      </dgm:t>
    </dgm:pt>
    <dgm:pt modelId="{C725EB90-7D6D-624F-BB6C-454205D07882}" type="sibTrans" cxnId="{11850742-7AFC-654D-A3F3-2C271B8CD994}">
      <dgm:prSet custT="1"/>
      <dgm:spPr/>
      <dgm:t>
        <a:bodyPr/>
        <a:lstStyle/>
        <a:p>
          <a:endParaRPr lang="en-US" sz="1800"/>
        </a:p>
      </dgm:t>
    </dgm:pt>
    <dgm:pt modelId="{3D0E4A71-3559-6F41-82EF-4399AAF3F665}">
      <dgm:prSet phldrT="[Text]" custT="1"/>
      <dgm:spPr/>
      <dgm:t>
        <a:bodyPr/>
        <a:lstStyle/>
        <a:p>
          <a:r>
            <a:rPr lang="en-US" sz="1800" dirty="0"/>
            <a:t>Process 2</a:t>
          </a:r>
        </a:p>
      </dgm:t>
    </dgm:pt>
    <dgm:pt modelId="{CE2C5B43-01EB-9247-8F63-33401C75BA22}" type="parTrans" cxnId="{1EB96A22-7123-344A-8E1E-305250BE80FE}">
      <dgm:prSet/>
      <dgm:spPr/>
      <dgm:t>
        <a:bodyPr/>
        <a:lstStyle/>
        <a:p>
          <a:endParaRPr lang="en-US" sz="1800"/>
        </a:p>
      </dgm:t>
    </dgm:pt>
    <dgm:pt modelId="{F46FD193-A56F-674B-A5EF-160928253438}" type="sibTrans" cxnId="{1EB96A22-7123-344A-8E1E-305250BE80FE}">
      <dgm:prSet custT="1"/>
      <dgm:spPr/>
      <dgm:t>
        <a:bodyPr/>
        <a:lstStyle/>
        <a:p>
          <a:endParaRPr lang="en-US" sz="1800"/>
        </a:p>
      </dgm:t>
    </dgm:pt>
    <dgm:pt modelId="{438F6A36-A432-B943-B012-9C9B9FA5A885}">
      <dgm:prSet phldrT="[Text]" custT="1"/>
      <dgm:spPr>
        <a:ln>
          <a:noFill/>
        </a:ln>
      </dgm:spPr>
      <dgm:t>
        <a:bodyPr/>
        <a:lstStyle/>
        <a:p>
          <a:r>
            <a:rPr lang="en-US" sz="1800" dirty="0"/>
            <a:t>Intermediary_file_2.csv</a:t>
          </a:r>
        </a:p>
      </dgm:t>
    </dgm:pt>
    <dgm:pt modelId="{1D533D93-C634-304E-8514-70CAF93F4945}" type="parTrans" cxnId="{4941676E-1CC8-734E-80B7-004A407D9D9E}">
      <dgm:prSet/>
      <dgm:spPr/>
      <dgm:t>
        <a:bodyPr/>
        <a:lstStyle/>
        <a:p>
          <a:endParaRPr lang="en-US" sz="1800"/>
        </a:p>
      </dgm:t>
    </dgm:pt>
    <dgm:pt modelId="{B949C7BA-55DA-7C4A-9A70-2C84ACBCF86B}" type="sibTrans" cxnId="{4941676E-1CC8-734E-80B7-004A407D9D9E}">
      <dgm:prSet custT="1"/>
      <dgm:spPr/>
      <dgm:t>
        <a:bodyPr/>
        <a:lstStyle/>
        <a:p>
          <a:endParaRPr lang="en-US" sz="1800"/>
        </a:p>
      </dgm:t>
    </dgm:pt>
    <dgm:pt modelId="{44CDF938-2425-FF4F-85B3-425F6EAB454E}">
      <dgm:prSet phldrT="[Text]" custT="1"/>
      <dgm:spPr>
        <a:noFill/>
        <a:ln>
          <a:noFill/>
        </a:ln>
      </dgm:spPr>
      <dgm:t>
        <a:bodyPr/>
        <a:lstStyle/>
        <a:p>
          <a:r>
            <a:rPr lang="en-US" sz="1800" dirty="0" err="1"/>
            <a:t>input_data.txt</a:t>
          </a:r>
          <a:endParaRPr lang="en-US" sz="1800" dirty="0"/>
        </a:p>
      </dgm:t>
    </dgm:pt>
    <dgm:pt modelId="{62E42C04-2EB1-6844-ABBB-2943F94AF1E4}" type="parTrans" cxnId="{104EA625-1EC7-564E-967E-F317A16F26A8}">
      <dgm:prSet/>
      <dgm:spPr/>
      <dgm:t>
        <a:bodyPr/>
        <a:lstStyle/>
        <a:p>
          <a:endParaRPr lang="sv-SE" sz="1800"/>
        </a:p>
      </dgm:t>
    </dgm:pt>
    <dgm:pt modelId="{172A6017-A754-1E42-B064-0DF06E4F17B6}" type="sibTrans" cxnId="{104EA625-1EC7-564E-967E-F317A16F26A8}">
      <dgm:prSet custT="1"/>
      <dgm:spPr/>
      <dgm:t>
        <a:bodyPr/>
        <a:lstStyle/>
        <a:p>
          <a:endParaRPr lang="sv-SE" sz="1800"/>
        </a:p>
      </dgm:t>
    </dgm:pt>
    <dgm:pt modelId="{B417EA5F-2296-A147-9FDF-EDA41B1E9EE9}">
      <dgm:prSet phldrT="[Text]" custT="1"/>
      <dgm:spPr>
        <a:noFill/>
      </dgm:spPr>
      <dgm:t>
        <a:bodyPr/>
        <a:lstStyle/>
        <a:p>
          <a:r>
            <a:rPr lang="en-US" sz="1800" dirty="0"/>
            <a:t>Process 1</a:t>
          </a:r>
        </a:p>
      </dgm:t>
    </dgm:pt>
    <dgm:pt modelId="{92C89E69-360A-3844-9404-2B808F1AEA27}" type="parTrans" cxnId="{E2AD8307-8605-E54F-8A5F-58BFD880C5C6}">
      <dgm:prSet/>
      <dgm:spPr/>
      <dgm:t>
        <a:bodyPr/>
        <a:lstStyle/>
        <a:p>
          <a:endParaRPr lang="sv-SE" sz="1800"/>
        </a:p>
      </dgm:t>
    </dgm:pt>
    <dgm:pt modelId="{0831C494-9D41-D543-B6BF-9E3F993709FF}" type="sibTrans" cxnId="{E2AD8307-8605-E54F-8A5F-58BFD880C5C6}">
      <dgm:prSet custT="1"/>
      <dgm:spPr/>
      <dgm:t>
        <a:bodyPr/>
        <a:lstStyle/>
        <a:p>
          <a:endParaRPr lang="sv-SE" sz="1800"/>
        </a:p>
      </dgm:t>
    </dgm:pt>
    <dgm:pt modelId="{44798558-176B-6F4B-9FE7-7F7032FE0C9E}">
      <dgm:prSet phldrT="[Text]" custT="1"/>
      <dgm:spPr/>
      <dgm:t>
        <a:bodyPr/>
        <a:lstStyle/>
        <a:p>
          <a:r>
            <a:rPr lang="en-US" sz="1800" dirty="0"/>
            <a:t>Process 3</a:t>
          </a:r>
        </a:p>
      </dgm:t>
    </dgm:pt>
    <dgm:pt modelId="{CE44453F-91F9-6046-BDCA-DD17076D6B75}" type="parTrans" cxnId="{84EE6328-6FB9-024D-A6B3-09EBD3A17162}">
      <dgm:prSet/>
      <dgm:spPr/>
      <dgm:t>
        <a:bodyPr/>
        <a:lstStyle/>
        <a:p>
          <a:endParaRPr lang="sv-SE" sz="1800"/>
        </a:p>
      </dgm:t>
    </dgm:pt>
    <dgm:pt modelId="{659C5ABF-4A05-C942-BFFC-AC6D006DB5F6}" type="sibTrans" cxnId="{84EE6328-6FB9-024D-A6B3-09EBD3A17162}">
      <dgm:prSet custT="1"/>
      <dgm:spPr/>
      <dgm:t>
        <a:bodyPr/>
        <a:lstStyle/>
        <a:p>
          <a:endParaRPr lang="sv-SE" sz="1800"/>
        </a:p>
      </dgm:t>
    </dgm:pt>
    <dgm:pt modelId="{C5F87254-BCF5-3645-A3B0-02A8EB420A59}">
      <dgm:prSet phldrT="[Text]" custT="1"/>
      <dgm:spPr>
        <a:ln>
          <a:noFill/>
        </a:ln>
      </dgm:spPr>
      <dgm:t>
        <a:bodyPr/>
        <a:lstStyle/>
        <a:p>
          <a:r>
            <a:rPr lang="en-US" sz="1800" dirty="0" err="1"/>
            <a:t>output.pdf</a:t>
          </a:r>
          <a:endParaRPr lang="en-US" sz="1800" dirty="0"/>
        </a:p>
      </dgm:t>
    </dgm:pt>
    <dgm:pt modelId="{BDFA2843-B6C2-BF42-85D5-84AE1CBF8E29}" type="parTrans" cxnId="{D3DEDDFF-2C02-0740-9345-4092BF0FA1FE}">
      <dgm:prSet/>
      <dgm:spPr/>
      <dgm:t>
        <a:bodyPr/>
        <a:lstStyle/>
        <a:p>
          <a:endParaRPr lang="sv-SE" sz="1800"/>
        </a:p>
      </dgm:t>
    </dgm:pt>
    <dgm:pt modelId="{9C5F5E2B-CFCA-0D4A-88D8-2A8DA7D87FFD}" type="sibTrans" cxnId="{D3DEDDFF-2C02-0740-9345-4092BF0FA1FE}">
      <dgm:prSet/>
      <dgm:spPr/>
      <dgm:t>
        <a:bodyPr/>
        <a:lstStyle/>
        <a:p>
          <a:endParaRPr lang="sv-SE" sz="1800"/>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custScaleX="158056">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custScaleX="158056">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VariantCalling</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rgbClr val="89AE00"/>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91E8EF2C-C745-E743-A820-455919B713B3}">
      <dgm:prSet phldrT="[Text]"/>
      <dgm:spPr>
        <a:ln>
          <a:noFill/>
        </a:ln>
      </dgm:spPr>
      <dgm:t>
        <a:bodyPr/>
        <a:lstStyle/>
        <a:p>
          <a:r>
            <a:rPr lang="sv-SE" b="0" i="0" u="none" dirty="0"/>
            <a:t>HG00097</a:t>
          </a:r>
          <a:r>
            <a:rPr lang="en-US" dirty="0"/>
            <a:t>.</a:t>
          </a:r>
          <a:r>
            <a:rPr lang="en-US" dirty="0" err="1"/>
            <a:t>vcf</a:t>
          </a:r>
          <a:endParaRPr lang="en-US" dirty="0"/>
        </a:p>
      </dgm:t>
    </dgm:pt>
    <dgm:pt modelId="{7C0349A9-C91D-8F4E-A727-560E17BFE790}" type="parTrans" cxnId="{7EA51FAA-13FC-B14F-B0A2-1EB6DB36D574}">
      <dgm:prSet/>
      <dgm:spPr/>
      <dgm:t>
        <a:bodyPr/>
        <a:lstStyle/>
        <a:p>
          <a:endParaRPr lang="sv-SE"/>
        </a:p>
      </dgm:t>
    </dgm:pt>
    <dgm:pt modelId="{B5E046C1-D247-CD4A-81A5-C92C521FE9A0}" type="sibTrans" cxnId="{7EA51FAA-13FC-B14F-B0A2-1EB6DB36D574}">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86E9699D-C5F9-4E44-B1C0-986B52C2D293}" type="pres">
      <dgm:prSet presAssocID="{B949C7BA-55DA-7C4A-9A70-2C84ACBCF86B}" presName="sibTrans" presStyleLbl="sibTrans2D1" presStyleIdx="3" presStyleCnt="4"/>
      <dgm:spPr/>
    </dgm:pt>
    <dgm:pt modelId="{25C08FAD-F8C6-7342-8439-6A1DA31F5E4B}" type="pres">
      <dgm:prSet presAssocID="{B949C7BA-55DA-7C4A-9A70-2C84ACBCF86B}" presName="connectorText" presStyleLbl="sibTrans2D1" presStyleIdx="3" presStyleCnt="4"/>
      <dgm:spPr/>
    </dgm:pt>
    <dgm:pt modelId="{591960D2-A7A4-DC49-B26A-61208A5B5EC4}" type="pres">
      <dgm:prSet presAssocID="{91E8EF2C-C745-E743-A820-455919B713B3}"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9C476BA7-8BD1-CD47-A670-AC86A8FC1318}" type="presOf" srcId="{B949C7BA-55DA-7C4A-9A70-2C84ACBCF86B}" destId="{25C08FAD-F8C6-7342-8439-6A1DA31F5E4B}" srcOrd="1" destOrd="0" presId="urn:microsoft.com/office/officeart/2005/8/layout/process2"/>
    <dgm:cxn modelId="{7EA51FAA-13FC-B14F-B0A2-1EB6DB36D574}" srcId="{033269AF-3438-AD40-AE99-E85C4961387D}" destId="{91E8EF2C-C745-E743-A820-455919B713B3}" srcOrd="4" destOrd="0" parTransId="{7C0349A9-C91D-8F4E-A727-560E17BFE790}" sibTransId="{B5E046C1-D247-CD4A-81A5-C92C521FE9A0}"/>
    <dgm:cxn modelId="{D4E50AB1-2DAD-8E44-9E2E-F8032FAB6E2E}" type="presOf" srcId="{91E8EF2C-C745-E743-A820-455919B713B3}" destId="{591960D2-A7A4-DC49-B26A-61208A5B5EC4}" srcOrd="0" destOrd="0" presId="urn:microsoft.com/office/officeart/2005/8/layout/process2"/>
    <dgm:cxn modelId="{288247B5-3290-AF47-B258-CFD5740A8139}" type="presOf" srcId="{B949C7BA-55DA-7C4A-9A70-2C84ACBCF86B}" destId="{86E9699D-C5F9-4E44-B1C0-986B52C2D293}"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99C00444-661A-0F4C-AA17-0D2EE451C25B}" type="presParOf" srcId="{8C5748C0-5B17-A049-97F2-D3797F152837}" destId="{86E9699D-C5F9-4E44-B1C0-986B52C2D293}" srcOrd="7" destOrd="0" presId="urn:microsoft.com/office/officeart/2005/8/layout/process2"/>
    <dgm:cxn modelId="{F2051E90-320D-6A40-8D69-97A7A608071F}" type="presParOf" srcId="{86E9699D-C5F9-4E44-B1C0-986B52C2D293}" destId="{25C08FAD-F8C6-7342-8439-6A1DA31F5E4B}" srcOrd="0" destOrd="0" presId="urn:microsoft.com/office/officeart/2005/8/layout/process2"/>
    <dgm:cxn modelId="{A7382341-9125-0E47-B6D7-A99F93000A76}" type="presParOf" srcId="{8C5748C0-5B17-A049-97F2-D3797F152837}" destId="{591960D2-A7A4-DC49-B26A-61208A5B5EC4}"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no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solidFill>
          <a:srgbClr val="89AE00"/>
        </a:solidFill>
        <a:ln>
          <a:no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C429ADE6-26B7-7443-966A-94972F73AA6C}">
      <dgm:prSet phldrT="[Text]"/>
      <dgm:spPr>
        <a:ln>
          <a:noFill/>
        </a:ln>
      </dgm:spPr>
      <dgm:t>
        <a:bodyPr/>
        <a:lstStyle/>
        <a:p>
          <a:r>
            <a:rPr lang="sv-SE" b="0" i="0" u="none" dirty="0"/>
            <a:t>HG00097</a:t>
          </a:r>
          <a:r>
            <a:rPr lang="en-US" dirty="0"/>
            <a:t>.</a:t>
          </a:r>
          <a:r>
            <a:rPr lang="en-US" dirty="0" err="1"/>
            <a:t>vcf</a:t>
          </a:r>
          <a:endParaRPr lang="en-US" dirty="0"/>
        </a:p>
      </dgm:t>
    </dgm:pt>
    <dgm:pt modelId="{DE4E6B94-C9BA-4E49-AE54-7AFEB250F33A}" type="parTrans" cxnId="{912E8D8D-F4B6-AF4D-84DC-04EB017A2DFF}">
      <dgm:prSet/>
      <dgm:spPr/>
      <dgm:t>
        <a:bodyPr/>
        <a:lstStyle/>
        <a:p>
          <a:endParaRPr lang="sv-SE"/>
        </a:p>
      </dgm:t>
    </dgm:pt>
    <dgm:pt modelId="{AE415D09-78B4-A648-A3D0-85498EA3180B}" type="sibTrans" cxnId="{912E8D8D-F4B6-AF4D-84DC-04EB017A2DFF}">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A40882C2-5303-754F-8227-3E06D42C1B5F}" type="pres">
      <dgm:prSet presAssocID="{B949C7BA-55DA-7C4A-9A70-2C84ACBCF86B}" presName="sibTrans" presStyleLbl="sibTrans2D1" presStyleIdx="3" presStyleCnt="4"/>
      <dgm:spPr/>
    </dgm:pt>
    <dgm:pt modelId="{7ACC4AE4-62C3-1E4C-9E13-DFB22F3FADF6}" type="pres">
      <dgm:prSet presAssocID="{B949C7BA-55DA-7C4A-9A70-2C84ACBCF86B}" presName="connectorText" presStyleLbl="sibTrans2D1" presStyleIdx="3" presStyleCnt="4"/>
      <dgm:spPr/>
    </dgm:pt>
    <dgm:pt modelId="{3C650B5D-7D89-434A-9B76-663633D3077A}" type="pres">
      <dgm:prSet presAssocID="{C429ADE6-26B7-7443-966A-94972F73AA6C}"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912E8D8D-F4B6-AF4D-84DC-04EB017A2DFF}" srcId="{033269AF-3438-AD40-AE99-E85C4961387D}" destId="{C429ADE6-26B7-7443-966A-94972F73AA6C}" srcOrd="4" destOrd="0" parTransId="{DE4E6B94-C9BA-4E49-AE54-7AFEB250F33A}" sibTransId="{AE415D09-78B4-A648-A3D0-85498EA3180B}"/>
    <dgm:cxn modelId="{B376858F-C479-0C47-9E23-306162A3B267}" type="presOf" srcId="{172A6017-A754-1E42-B064-0DF06E4F17B6}" destId="{C9BF42DD-7B11-4E40-9497-E1EABD250674}" srcOrd="0" destOrd="0" presId="urn:microsoft.com/office/officeart/2005/8/layout/process2"/>
    <dgm:cxn modelId="{A3DE24BE-BB67-3144-8B32-0AB41F792DAF}" type="presOf" srcId="{B949C7BA-55DA-7C4A-9A70-2C84ACBCF86B}" destId="{7ACC4AE4-62C3-1E4C-9E13-DFB22F3FADF6}" srcOrd="1"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66F03DD-C3A0-4E43-9830-CCB9D0ADBF9A}" type="presOf" srcId="{C429ADE6-26B7-7443-966A-94972F73AA6C}" destId="{3C650B5D-7D89-434A-9B76-663633D3077A}"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A1222BF1-B2A3-3149-B65F-93E3C4434DEF}" type="presOf" srcId="{B949C7BA-55DA-7C4A-9A70-2C84ACBCF86B}" destId="{A40882C2-5303-754F-8227-3E06D42C1B5F}"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B32C1803-14C6-144D-93FC-866F29F0BBAE}" type="presParOf" srcId="{8C5748C0-5B17-A049-97F2-D3797F152837}" destId="{A40882C2-5303-754F-8227-3E06D42C1B5F}" srcOrd="7" destOrd="0" presId="urn:microsoft.com/office/officeart/2005/8/layout/process2"/>
    <dgm:cxn modelId="{36C9081E-3493-E243-A172-8B123C685A20}" type="presParOf" srcId="{A40882C2-5303-754F-8227-3E06D42C1B5F}" destId="{7ACC4AE4-62C3-1E4C-9E13-DFB22F3FADF6}" srcOrd="0" destOrd="0" presId="urn:microsoft.com/office/officeart/2005/8/layout/process2"/>
    <dgm:cxn modelId="{87E6FBF4-14FD-8A45-8B7D-65D064504CCB}" type="presParOf" srcId="{8C5748C0-5B17-A049-97F2-D3797F152837}" destId="{3C650B5D-7D89-434A-9B76-663633D3077A}"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953931" y="2963"/>
          <a:ext cx="1940487" cy="48512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input_data.txt</a:t>
          </a:r>
          <a:endParaRPr lang="en-US" sz="1800" kern="1200" dirty="0"/>
        </a:p>
      </dsp:txBody>
      <dsp:txXfrm>
        <a:off x="1968140" y="17172"/>
        <a:ext cx="1912069" cy="456703"/>
      </dsp:txXfrm>
    </dsp:sp>
    <dsp:sp modelId="{C9BF42DD-7B11-4E40-9497-E1EABD250674}">
      <dsp:nvSpPr>
        <dsp:cNvPr id="0" name=""/>
        <dsp:cNvSpPr/>
      </dsp:nvSpPr>
      <dsp:spPr>
        <a:xfrm rot="5400000">
          <a:off x="2833214" y="500213"/>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518405"/>
        <a:ext cx="130982" cy="127344"/>
      </dsp:txXfrm>
    </dsp:sp>
    <dsp:sp modelId="{FA156E63-B30A-234D-BA80-F46C365C0D70}">
      <dsp:nvSpPr>
        <dsp:cNvPr id="0" name=""/>
        <dsp:cNvSpPr/>
      </dsp:nvSpPr>
      <dsp:spPr>
        <a:xfrm>
          <a:off x="1953931" y="730646"/>
          <a:ext cx="1940487" cy="485121"/>
        </a:xfrm>
        <a:prstGeom prst="roundRect">
          <a:avLst>
            <a:gd name="adj" fmla="val 1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1</a:t>
          </a:r>
        </a:p>
      </dsp:txBody>
      <dsp:txXfrm>
        <a:off x="1968140" y="744855"/>
        <a:ext cx="1912069" cy="456703"/>
      </dsp:txXfrm>
    </dsp:sp>
    <dsp:sp modelId="{D863175A-CB6F-F44E-AC77-7A9B2760E9F8}">
      <dsp:nvSpPr>
        <dsp:cNvPr id="0" name=""/>
        <dsp:cNvSpPr/>
      </dsp:nvSpPr>
      <dsp:spPr>
        <a:xfrm rot="5400000">
          <a:off x="2833214" y="1227896"/>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1246088"/>
        <a:ext cx="130982" cy="127344"/>
      </dsp:txXfrm>
    </dsp:sp>
    <dsp:sp modelId="{E1F446B3-B727-EA49-9EF8-8A50A4B3721B}">
      <dsp:nvSpPr>
        <dsp:cNvPr id="0" name=""/>
        <dsp:cNvSpPr/>
      </dsp:nvSpPr>
      <dsp:spPr>
        <a:xfrm>
          <a:off x="1390646" y="1458329"/>
          <a:ext cx="306705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Intermediary_file_1.txt</a:t>
          </a:r>
        </a:p>
      </dsp:txBody>
      <dsp:txXfrm>
        <a:off x="1404855" y="1472538"/>
        <a:ext cx="3038639" cy="456703"/>
      </dsp:txXfrm>
    </dsp:sp>
    <dsp:sp modelId="{06ABA543-87B7-1149-AE03-CE7AB948660B}">
      <dsp:nvSpPr>
        <dsp:cNvPr id="0" name=""/>
        <dsp:cNvSpPr/>
      </dsp:nvSpPr>
      <dsp:spPr>
        <a:xfrm rot="5400000">
          <a:off x="2833214" y="1955579"/>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1973771"/>
        <a:ext cx="130982" cy="127344"/>
      </dsp:txXfrm>
    </dsp:sp>
    <dsp:sp modelId="{D4F55BBC-0AA4-9048-B86F-661F429757BB}">
      <dsp:nvSpPr>
        <dsp:cNvPr id="0" name=""/>
        <dsp:cNvSpPr/>
      </dsp:nvSpPr>
      <dsp:spPr>
        <a:xfrm>
          <a:off x="1953931" y="2186012"/>
          <a:ext cx="1940487" cy="48512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2</a:t>
          </a:r>
        </a:p>
      </dsp:txBody>
      <dsp:txXfrm>
        <a:off x="1968140" y="2200221"/>
        <a:ext cx="1912069" cy="456703"/>
      </dsp:txXfrm>
    </dsp:sp>
    <dsp:sp modelId="{8101AA47-DDA9-A447-BE9D-4492B028B7B4}">
      <dsp:nvSpPr>
        <dsp:cNvPr id="0" name=""/>
        <dsp:cNvSpPr/>
      </dsp:nvSpPr>
      <dsp:spPr>
        <a:xfrm rot="5400000">
          <a:off x="2833214" y="2683262"/>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2701454"/>
        <a:ext cx="130982" cy="127344"/>
      </dsp:txXfrm>
    </dsp:sp>
    <dsp:sp modelId="{428727D4-D257-D543-A8BE-83021F6A69D0}">
      <dsp:nvSpPr>
        <dsp:cNvPr id="0" name=""/>
        <dsp:cNvSpPr/>
      </dsp:nvSpPr>
      <dsp:spPr>
        <a:xfrm>
          <a:off x="1390646" y="2913695"/>
          <a:ext cx="306705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Intermediary_file_2.csv</a:t>
          </a:r>
        </a:p>
      </dsp:txBody>
      <dsp:txXfrm>
        <a:off x="1404855" y="2927904"/>
        <a:ext cx="3038639" cy="456703"/>
      </dsp:txXfrm>
    </dsp:sp>
    <dsp:sp modelId="{3FB1ABA6-9860-DF42-941A-31CADEF69D4F}">
      <dsp:nvSpPr>
        <dsp:cNvPr id="0" name=""/>
        <dsp:cNvSpPr/>
      </dsp:nvSpPr>
      <dsp:spPr>
        <a:xfrm rot="5400000">
          <a:off x="2833214" y="3410945"/>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3429137"/>
        <a:ext cx="130982" cy="127344"/>
      </dsp:txXfrm>
    </dsp:sp>
    <dsp:sp modelId="{AE1A5D09-DD17-3A44-A0BD-238AC470C405}">
      <dsp:nvSpPr>
        <dsp:cNvPr id="0" name=""/>
        <dsp:cNvSpPr/>
      </dsp:nvSpPr>
      <dsp:spPr>
        <a:xfrm>
          <a:off x="1953931" y="3641378"/>
          <a:ext cx="1940487" cy="48512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3</a:t>
          </a:r>
        </a:p>
      </dsp:txBody>
      <dsp:txXfrm>
        <a:off x="1968140" y="3655587"/>
        <a:ext cx="1912069" cy="456703"/>
      </dsp:txXfrm>
    </dsp:sp>
    <dsp:sp modelId="{425D69B2-EFB1-4144-AE49-351BB670BA4D}">
      <dsp:nvSpPr>
        <dsp:cNvPr id="0" name=""/>
        <dsp:cNvSpPr/>
      </dsp:nvSpPr>
      <dsp:spPr>
        <a:xfrm rot="5400000">
          <a:off x="2833214" y="4138628"/>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4156820"/>
        <a:ext cx="130982" cy="127344"/>
      </dsp:txXfrm>
    </dsp:sp>
    <dsp:sp modelId="{020AAF12-9014-4348-9059-E8F4128A7ACB}">
      <dsp:nvSpPr>
        <dsp:cNvPr id="0" name=""/>
        <dsp:cNvSpPr/>
      </dsp:nvSpPr>
      <dsp:spPr>
        <a:xfrm>
          <a:off x="1953931" y="4369061"/>
          <a:ext cx="194048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output.pdf</a:t>
          </a:r>
          <a:endParaRPr lang="en-US" sz="1800" kern="1200" dirty="0"/>
        </a:p>
      </dsp:txBody>
      <dsp:txXfrm>
        <a:off x="1968140" y="4383270"/>
        <a:ext cx="1912069" cy="456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hueOff val="0"/>
            <a:satOff val="0"/>
            <a:lumOff val="0"/>
            <a:alphaOff val="0"/>
          </a:schemeClr>
        </a:solidFill>
        <a:ln w="12700" cap="flat" cmpd="sng" algn="ctr">
          <a:solidFill>
            <a:srgbClr val="89AE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VariantCalling</a:t>
          </a:r>
          <a:r>
            <a:rPr lang="en-US" sz="1500" kern="1200" baseline="0" dirty="0"/>
            <a:t> </a:t>
          </a:r>
          <a:endParaRPr lang="en-US" sz="1500" kern="1200" dirty="0"/>
        </a:p>
      </dsp:txBody>
      <dsp:txXfrm>
        <a:off x="1577311" y="3146815"/>
        <a:ext cx="1496199"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rgbClr val="89AE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86E9699D-C5F9-4E44-B1C0-986B52C2D293}">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591960D2-A7A4-DC49-B26A-61208A5B5EC4}">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rgbClr val="89AE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A40882C2-5303-754F-8227-3E06D42C1B5F}">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3C650B5D-7D89-434A-9B76-663633D3077A}">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hueOff val="0"/>
            <a:satOff val="0"/>
            <a:lumOff val="0"/>
            <a:alphaOff val="0"/>
          </a:schemeClr>
        </a:solidFill>
        <a:ln w="12700" cap="flat" cmpd="sng" algn="ctr">
          <a:solidFill>
            <a:srgbClr val="89AE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B0AB0B-397C-384A-80F3-24D7E6683B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4" name="Footer Placeholder 3">
            <a:extLst>
              <a:ext uri="{FF2B5EF4-FFF2-40B4-BE49-F238E27FC236}">
                <a16:creationId xmlns:a16="http://schemas.microsoft.com/office/drawing/2014/main" id="{6F5FB158-5D5F-B441-8087-2A446C241B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5" name="Slide Number Placeholder 4">
            <a:extLst>
              <a:ext uri="{FF2B5EF4-FFF2-40B4-BE49-F238E27FC236}">
                <a16:creationId xmlns:a16="http://schemas.microsoft.com/office/drawing/2014/main" id="{3729AD04-1A41-444B-B0A2-9229EA1CDE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98015E-433B-7744-8451-0A14B9989325}" type="slidenum">
              <a:rPr lang="en-SE" smtClean="0"/>
              <a:t>‹#›</a:t>
            </a:fld>
            <a:endParaRPr lang="en-SE"/>
          </a:p>
        </p:txBody>
      </p:sp>
      <p:sp>
        <p:nvSpPr>
          <p:cNvPr id="3" name="Date Placeholder 2">
            <a:extLst>
              <a:ext uri="{FF2B5EF4-FFF2-40B4-BE49-F238E27FC236}">
                <a16:creationId xmlns:a16="http://schemas.microsoft.com/office/drawing/2014/main" id="{A4BD7CB2-029F-0E4C-9C18-5EBFA0C7996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D4F295-D1F4-D54B-BA69-832D96C6432A}" type="datetimeFigureOut">
              <a:rPr lang="en-SE" smtClean="0"/>
              <a:t>2023-02-01</a:t>
            </a:fld>
            <a:endParaRPr lang="en-SE"/>
          </a:p>
        </p:txBody>
      </p:sp>
    </p:spTree>
    <p:extLst>
      <p:ext uri="{BB962C8B-B14F-4D97-AF65-F5344CB8AC3E}">
        <p14:creationId xmlns:p14="http://schemas.microsoft.com/office/powerpoint/2010/main" val="33001497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88F62-802F-2448-8EA8-1562273BBAF4}" type="datetimeFigureOut">
              <a:rPr lang="en-SE" smtClean="0"/>
              <a:t>2023-02-01</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BA1A2-6287-9245-9FC9-020813467484}" type="slidenum">
              <a:rPr lang="en-SE" smtClean="0"/>
              <a:t>‹#›</a:t>
            </a:fld>
            <a:endParaRPr lang="en-SE"/>
          </a:p>
        </p:txBody>
      </p:sp>
    </p:spTree>
    <p:extLst>
      <p:ext uri="{BB962C8B-B14F-4D97-AF65-F5344CB8AC3E}">
        <p14:creationId xmlns:p14="http://schemas.microsoft.com/office/powerpoint/2010/main" val="2740647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701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2036277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275965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the data has been delivered from</a:t>
            </a:r>
            <a:r>
              <a:rPr lang="en-US" baseline="0" dirty="0"/>
              <a:t> the sequencing facility, we have two files containing the forward and reverse reads. These are stored in two </a:t>
            </a:r>
            <a:r>
              <a:rPr lang="en-US" baseline="0" dirty="0" err="1"/>
              <a:t>fastq</a:t>
            </a:r>
            <a:r>
              <a:rPr lang="en-US" baseline="0" dirty="0"/>
              <a:t> files.  The two reads have identical  metadata except for the information of which is the forward and reverse read.</a:t>
            </a:r>
            <a:endParaRPr lang="en-US" dirty="0"/>
          </a:p>
          <a:p>
            <a:endParaRPr lang="en-US" dirty="0"/>
          </a:p>
          <a:p>
            <a:r>
              <a:rPr lang="en-US" dirty="0"/>
              <a:t>The R1 tag and the</a:t>
            </a:r>
            <a:r>
              <a:rPr lang="en-US" baseline="0" dirty="0"/>
              <a:t> 1 here which signify that this file contains all the forward reads. Similarly the R2 file contains all the reverse read pairs.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20</a:t>
            </a:fld>
            <a:endParaRPr lang="en-US"/>
          </a:p>
        </p:txBody>
      </p:sp>
    </p:spTree>
    <p:extLst>
      <p:ext uri="{BB962C8B-B14F-4D97-AF65-F5344CB8AC3E}">
        <p14:creationId xmlns:p14="http://schemas.microsoft.com/office/powerpoint/2010/main" val="1212730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Genetic variation range in size from large chunks of the chromosome down to single nucleotides. We will focus on SNVs and short insertions and deletions in todays exercise. </a:t>
            </a:r>
          </a:p>
        </p:txBody>
      </p:sp>
      <p:sp>
        <p:nvSpPr>
          <p:cNvPr id="4" name="Platshållare för bildnummer 3"/>
          <p:cNvSpPr>
            <a:spLocks noGrp="1"/>
          </p:cNvSpPr>
          <p:nvPr>
            <p:ph type="sldNum" sz="quarter" idx="5"/>
          </p:nvPr>
        </p:nvSpPr>
        <p:spPr/>
        <p:txBody>
          <a:bodyPr/>
          <a:lstStyle/>
          <a:p>
            <a:fld id="{93028652-11D1-8A42-9F26-9AC760C0492B}" type="slidenum">
              <a:rPr lang="en-US" smtClean="0"/>
              <a:t>22</a:t>
            </a:fld>
            <a:endParaRPr lang="en-US"/>
          </a:p>
        </p:txBody>
      </p:sp>
    </p:spTree>
    <p:extLst>
      <p:ext uri="{BB962C8B-B14F-4D97-AF65-F5344CB8AC3E}">
        <p14:creationId xmlns:p14="http://schemas.microsoft.com/office/powerpoint/2010/main" val="1405289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sz="1200" b="1" i="0" u="none" strike="noStrike" kern="1200" dirty="0" err="1">
                <a:solidFill>
                  <a:schemeClr val="tx1"/>
                </a:solidFill>
                <a:effectLst/>
                <a:latin typeface="+mn-lt"/>
                <a:ea typeface="+mn-ea"/>
                <a:cs typeface="+mn-cs"/>
              </a:rPr>
              <a:t>Define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regions.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Identify</a:t>
            </a:r>
            <a:r>
              <a:rPr lang="sv-SE" sz="1200" b="0" i="0" u="none" strike="noStrike" kern="1200" dirty="0">
                <a:solidFill>
                  <a:schemeClr val="tx1"/>
                </a:solidFill>
                <a:effectLst/>
                <a:latin typeface="+mn-lt"/>
                <a:ea typeface="+mn-ea"/>
                <a:cs typeface="+mn-cs"/>
              </a:rPr>
              <a:t> regions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genomes</a:t>
            </a:r>
            <a:r>
              <a:rPr lang="sv-SE" sz="1200" b="0" i="0" u="none" strike="noStrike" kern="1200" dirty="0">
                <a:solidFill>
                  <a:schemeClr val="tx1"/>
                </a:solidFill>
                <a:effectLst/>
                <a:latin typeface="+mn-lt"/>
                <a:ea typeface="+mn-ea"/>
                <a:cs typeface="+mn-cs"/>
              </a:rPr>
              <a:t> in </a:t>
            </a:r>
            <a:r>
              <a:rPr lang="sv-SE" sz="1200" b="0" i="0" u="none" strike="noStrike" kern="1200" dirty="0" err="1">
                <a:solidFill>
                  <a:schemeClr val="tx1"/>
                </a:solidFill>
                <a:effectLst/>
                <a:latin typeface="+mn-lt"/>
                <a:ea typeface="+mn-ea"/>
                <a:cs typeface="+mn-cs"/>
              </a:rPr>
              <a:t>which</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being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analyzed</a:t>
            </a:r>
            <a:r>
              <a:rPr lang="sv-SE" sz="1200" b="0" i="0" u="none" strike="noStrike" kern="1200" dirty="0">
                <a:solidFill>
                  <a:schemeClr val="tx1"/>
                </a:solidFill>
                <a:effectLst/>
                <a:latin typeface="+mn-lt"/>
                <a:ea typeface="+mn-ea"/>
                <a:cs typeface="+mn-cs"/>
              </a:rPr>
              <a:t> show </a:t>
            </a:r>
            <a:r>
              <a:rPr lang="sv-SE" sz="1200" b="0" i="0" u="none" strike="noStrike" kern="1200" dirty="0" err="1">
                <a:solidFill>
                  <a:schemeClr val="tx1"/>
                </a:solidFill>
                <a:effectLst/>
                <a:latin typeface="+mn-lt"/>
                <a:ea typeface="+mn-ea"/>
                <a:cs typeface="+mn-cs"/>
              </a:rPr>
              <a:t>substantial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evidence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variation relative to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a:t>
            </a:r>
            <a:endParaRPr lang="sv-SE" sz="1200" b="1" i="0" u="none" strike="noStrike" kern="1200" dirty="0">
              <a:solidFill>
                <a:schemeClr val="tx1"/>
              </a:solidFill>
              <a:effectLst/>
              <a:latin typeface="+mn-lt"/>
              <a:ea typeface="+mn-ea"/>
              <a:cs typeface="+mn-cs"/>
            </a:endParaRPr>
          </a:p>
          <a:p>
            <a:pPr marL="228600" indent="-228600">
              <a:buAutoNum type="arabicPeriod"/>
            </a:pPr>
            <a:endParaRPr lang="sv-SE" sz="1200" b="1" i="0" u="none" strike="noStrike" kern="1200" dirty="0">
              <a:solidFill>
                <a:schemeClr val="tx1"/>
              </a:solidFill>
              <a:effectLst/>
              <a:latin typeface="+mn-lt"/>
              <a:ea typeface="+mn-ea"/>
              <a:cs typeface="+mn-cs"/>
            </a:endParaRPr>
          </a:p>
          <a:p>
            <a:pPr marL="228600" indent="-228600">
              <a:buAutoNum type="arabicPeriod"/>
            </a:pP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by </a:t>
            </a:r>
            <a:r>
              <a:rPr lang="sv-SE" sz="1200" b="1" i="0" u="none" strike="noStrike" kern="1200" dirty="0" err="1">
                <a:solidFill>
                  <a:schemeClr val="tx1"/>
                </a:solidFill>
                <a:effectLst/>
                <a:latin typeface="+mn-lt"/>
                <a:ea typeface="+mn-ea"/>
                <a:cs typeface="+mn-cs"/>
              </a:rPr>
              <a:t>local</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assembly</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region.</a:t>
            </a:r>
            <a:r>
              <a:rPr lang="sv-SE" sz="1200" b="0" i="0" u="none" strike="noStrike" kern="1200" dirty="0" err="1">
                <a:solidFill>
                  <a:schemeClr val="tx1"/>
                </a:solidFill>
                <a:effectLst/>
                <a:latin typeface="+mn-lt"/>
                <a:ea typeface="+mn-ea"/>
                <a:cs typeface="+mn-cs"/>
              </a:rPr>
              <a:t>The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goal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step is to </a:t>
            </a:r>
            <a:r>
              <a:rPr lang="sv-SE" sz="1200" b="0" i="0" u="none" strike="noStrike" kern="1200" dirty="0" err="1">
                <a:solidFill>
                  <a:schemeClr val="tx1"/>
                </a:solidFill>
                <a:effectLst/>
                <a:latin typeface="+mn-lt"/>
                <a:ea typeface="+mn-ea"/>
                <a:cs typeface="+mn-cs"/>
              </a:rPr>
              <a:t>reconstruct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possible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sequences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real </a:t>
            </a:r>
            <a:r>
              <a:rPr lang="sv-SE" sz="1200" b="0" i="0" u="none" strike="noStrike" kern="1200" dirty="0" err="1">
                <a:solidFill>
                  <a:schemeClr val="tx1"/>
                </a:solidFill>
                <a:effectLst/>
                <a:latin typeface="+mn-lt"/>
                <a:ea typeface="+mn-ea"/>
                <a:cs typeface="+mn-cs"/>
              </a:rPr>
              <a:t>physical</a:t>
            </a:r>
            <a:r>
              <a:rPr lang="sv-SE" sz="1200" b="0" i="0" u="none" strike="noStrike" kern="1200" dirty="0">
                <a:solidFill>
                  <a:schemeClr val="tx1"/>
                </a:solidFill>
                <a:effectLst/>
                <a:latin typeface="+mn-lt"/>
                <a:ea typeface="+mn-ea"/>
                <a:cs typeface="+mn-cs"/>
              </a:rPr>
              <a:t> segments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DNA present in the original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a:t>
            </a:r>
          </a:p>
          <a:p>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many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All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aligned</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genome</a:t>
            </a:r>
            <a:r>
              <a:rPr lang="sv-SE" sz="1200" b="0" i="0" u="none" strike="noStrike" kern="1200" dirty="0">
                <a:solidFill>
                  <a:schemeClr val="tx1"/>
                </a:solidFill>
                <a:effectLst/>
                <a:latin typeface="+mn-lt"/>
                <a:ea typeface="+mn-ea"/>
                <a:cs typeface="+mn-cs"/>
              </a:rPr>
              <a:t>, and variant sites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3. </a:t>
            </a: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likelihoods</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given the read data.</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ActiveRegion</a:t>
            </a:r>
            <a:r>
              <a:rPr lang="sv-SE" sz="1200" b="0" i="0" u="none" strike="noStrike" kern="1200" dirty="0">
                <a:solidFill>
                  <a:schemeClr val="tx1"/>
                </a:solidFill>
                <a:effectLst/>
                <a:latin typeface="+mn-lt"/>
                <a:ea typeface="+mn-ea"/>
                <a:cs typeface="+mn-cs"/>
              </a:rPr>
              <a:t>, the program </a:t>
            </a:r>
            <a:r>
              <a:rPr lang="sv-SE" sz="1200" b="0" i="0" u="none" strike="noStrike" kern="1200" dirty="0" err="1">
                <a:solidFill>
                  <a:schemeClr val="tx1"/>
                </a:solidFill>
                <a:effectLst/>
                <a:latin typeface="+mn-lt"/>
                <a:ea typeface="+mn-ea"/>
                <a:cs typeface="+mn-cs"/>
              </a:rPr>
              <a:t>performs</a:t>
            </a:r>
            <a:r>
              <a:rPr lang="sv-SE" sz="1200" b="0" i="0" u="none" strike="noStrike" kern="1200" dirty="0">
                <a:solidFill>
                  <a:schemeClr val="tx1"/>
                </a:solidFill>
                <a:effectLst/>
                <a:latin typeface="+mn-lt"/>
                <a:ea typeface="+mn-ea"/>
                <a:cs typeface="+mn-cs"/>
              </a:rPr>
              <a:t> a </a:t>
            </a:r>
            <a:r>
              <a:rPr lang="sv-SE" sz="1200" b="0" i="0" u="none" strike="noStrike" kern="1200" dirty="0" err="1">
                <a:solidFill>
                  <a:schemeClr val="tx1"/>
                </a:solidFill>
                <a:effectLst/>
                <a:latin typeface="+mn-lt"/>
                <a:ea typeface="+mn-ea"/>
                <a:cs typeface="+mn-cs"/>
              </a:rPr>
              <a:t>pairwise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alignment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read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using</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PairHMM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takes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into</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account</a:t>
            </a:r>
            <a:r>
              <a:rPr lang="sv-SE" sz="1200" b="0" i="0" u="none" strike="noStrike" kern="1200" dirty="0">
                <a:solidFill>
                  <a:schemeClr val="tx1"/>
                </a:solidFill>
                <a:effectLst/>
                <a:latin typeface="+mn-lt"/>
                <a:ea typeface="+mn-ea"/>
                <a:cs typeface="+mn-cs"/>
              </a:rPr>
              <a:t> the information the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data (i.e. the </a:t>
            </a:r>
            <a:r>
              <a:rPr lang="sv-SE" sz="1200" b="0" i="0" u="none" strike="noStrike" kern="1200" dirty="0" err="1">
                <a:solidFill>
                  <a:schemeClr val="tx1"/>
                </a:solidFill>
                <a:effectLst/>
                <a:latin typeface="+mn-lt"/>
                <a:ea typeface="+mn-ea"/>
                <a:cs typeface="+mn-cs"/>
              </a:rPr>
              <a:t>base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and </a:t>
            </a:r>
            <a:r>
              <a:rPr lang="sv-SE" sz="1200" b="0" i="0" u="none" strike="noStrike" kern="1200" dirty="0" err="1">
                <a:solidFill>
                  <a:schemeClr val="tx1"/>
                </a:solidFill>
                <a:effectLst/>
                <a:latin typeface="+mn-lt"/>
                <a:ea typeface="+mn-ea"/>
                <a:cs typeface="+mn-cs"/>
              </a:rPr>
              <a:t>indel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produces</a:t>
            </a:r>
            <a:r>
              <a:rPr lang="sv-SE" sz="1200" b="0" i="0" u="none" strike="noStrike" kern="1200" dirty="0">
                <a:solidFill>
                  <a:schemeClr val="tx1"/>
                </a:solidFill>
                <a:effectLst/>
                <a:latin typeface="+mn-lt"/>
                <a:ea typeface="+mn-ea"/>
                <a:cs typeface="+mn-cs"/>
              </a:rPr>
              <a:t> a matrix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given the read data. </a:t>
            </a:r>
          </a:p>
          <a:p>
            <a:r>
              <a:rPr lang="sv-SE" sz="1200" b="0" i="0" u="none" strike="noStrike" kern="1200" dirty="0" err="1">
                <a:solidFill>
                  <a:schemeClr val="tx1"/>
                </a:solidFill>
                <a:effectLst/>
                <a:latin typeface="+mn-lt"/>
                <a:ea typeface="+mn-ea"/>
                <a:cs typeface="+mn-cs"/>
              </a:rPr>
              <a:t>These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marginalized</a:t>
            </a:r>
            <a:r>
              <a:rPr lang="sv-SE" sz="1200" b="0" i="0" u="none" strike="noStrike" kern="1200" dirty="0">
                <a:solidFill>
                  <a:schemeClr val="tx1"/>
                </a:solidFill>
                <a:effectLst/>
                <a:latin typeface="+mn-lt"/>
                <a:ea typeface="+mn-ea"/>
                <a:cs typeface="+mn-cs"/>
              </a:rPr>
              <a:t> to </a:t>
            </a:r>
            <a:r>
              <a:rPr lang="sv-SE" sz="1200" b="0" i="0" u="none" strike="noStrike" kern="1200" dirty="0" err="1">
                <a:solidFill>
                  <a:schemeClr val="tx1"/>
                </a:solidFill>
                <a:effectLst/>
                <a:latin typeface="+mn-lt"/>
                <a:ea typeface="+mn-ea"/>
                <a:cs typeface="+mn-cs"/>
              </a:rPr>
              <a:t>obtain</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alleles</a:t>
            </a:r>
            <a:r>
              <a:rPr lang="sv-SE" sz="1200" b="0" i="0" u="none" strike="noStrike" kern="1200" dirty="0">
                <a:solidFill>
                  <a:schemeClr val="tx1"/>
                </a:solidFill>
                <a:effectLst/>
                <a:latin typeface="+mn-lt"/>
                <a:ea typeface="+mn-ea"/>
                <a:cs typeface="+mn-cs"/>
              </a:rPr>
              <a:t> per read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potentially</a:t>
            </a:r>
            <a:r>
              <a:rPr lang="sv-SE" sz="1200" b="0" i="0" u="none" strike="noStrike" kern="1200" dirty="0">
                <a:solidFill>
                  <a:schemeClr val="tx1"/>
                </a:solidFill>
                <a:effectLst/>
                <a:latin typeface="+mn-lt"/>
                <a:ea typeface="+mn-ea"/>
                <a:cs typeface="+mn-cs"/>
              </a:rPr>
              <a:t> variant site.</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4. </a:t>
            </a:r>
            <a:r>
              <a:rPr lang="sv-SE" sz="1200" b="1" i="0" u="none" strike="noStrike" kern="1200" dirty="0" err="1">
                <a:solidFill>
                  <a:schemeClr val="tx1"/>
                </a:solidFill>
                <a:effectLst/>
                <a:latin typeface="+mn-lt"/>
                <a:ea typeface="+mn-ea"/>
                <a:cs typeface="+mn-cs"/>
              </a:rPr>
              <a:t>Assign</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sample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genotypes</a:t>
            </a:r>
            <a:r>
              <a:rPr lang="sv-SE" sz="1200" b="1" i="0" u="none" strike="noStrike" kern="1200" dirty="0">
                <a:solidFill>
                  <a:schemeClr val="tx1"/>
                </a:solidFill>
                <a:effectLst/>
                <a:latin typeface="+mn-lt"/>
                <a:ea typeface="+mn-ea"/>
                <a:cs typeface="+mn-cs"/>
              </a:rPr>
              <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posterior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per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given the read data </a:t>
            </a:r>
            <a:r>
              <a:rPr lang="sv-SE" sz="1200" b="0" i="0" u="none" strike="noStrike" kern="1200" dirty="0" err="1">
                <a:solidFill>
                  <a:schemeClr val="tx1"/>
                </a:solidFill>
                <a:effectLst/>
                <a:latin typeface="+mn-lt"/>
                <a:ea typeface="+mn-ea"/>
                <a:cs typeface="+mn-cs"/>
              </a:rPr>
              <a:t>observed</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variant, 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is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assigned</a:t>
            </a:r>
            <a:r>
              <a:rPr lang="sv-SE" sz="1200" b="0" i="0" u="none" strike="noStrike" kern="1200" dirty="0">
                <a:solidFill>
                  <a:schemeClr val="tx1"/>
                </a:solidFill>
                <a:effectLst/>
                <a:latin typeface="+mn-lt"/>
                <a:ea typeface="+mn-ea"/>
                <a:cs typeface="+mn-cs"/>
              </a:rPr>
              <a:t> to the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a:t>
            </a:r>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25</a:t>
            </a:fld>
            <a:endParaRPr lang="en-US"/>
          </a:p>
        </p:txBody>
      </p:sp>
    </p:spTree>
    <p:extLst>
      <p:ext uri="{BB962C8B-B14F-4D97-AF65-F5344CB8AC3E}">
        <p14:creationId xmlns:p14="http://schemas.microsoft.com/office/powerpoint/2010/main" val="3567791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p>
          <a:p>
            <a:endParaRPr lang="en-US" baseline="0" dirty="0"/>
          </a:p>
          <a:p>
            <a:r>
              <a:rPr lang="en-US" baseline="0" dirty="0"/>
              <a:t>On this slide – go through meta data and columns 1-9</a:t>
            </a:r>
            <a:endParaRPr lang="en-US" dirty="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27</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30</a:t>
            </a:fld>
            <a:endParaRPr lang="en-US"/>
          </a:p>
        </p:txBody>
      </p:sp>
    </p:spTree>
    <p:extLst>
      <p:ext uri="{BB962C8B-B14F-4D97-AF65-F5344CB8AC3E}">
        <p14:creationId xmlns:p14="http://schemas.microsoft.com/office/powerpoint/2010/main" val="922568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a:t>
            </a:r>
            <a:r>
              <a:rPr lang="en-US" dirty="0" err="1"/>
              <a:t>let´slook</a:t>
            </a:r>
            <a:r>
              <a:rPr lang="en-US" dirty="0"/>
              <a:t> at each part a little closer.</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897149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1853901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35</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633133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38</a:t>
            </a:fld>
            <a:endParaRPr lang="en-US"/>
          </a:p>
        </p:txBody>
      </p:sp>
    </p:spTree>
    <p:extLst>
      <p:ext uri="{BB962C8B-B14F-4D97-AF65-F5344CB8AC3E}">
        <p14:creationId xmlns:p14="http://schemas.microsoft.com/office/powerpoint/2010/main" val="1950193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3548068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2769196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3846462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543474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1620842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4143509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baseline="0" dirty="0"/>
              <a:t>Reminder of important concepts before we move on to the NGS workflow.</a:t>
            </a:r>
          </a:p>
          <a:p>
            <a:endParaRPr lang="en-US" baseline="0" dirty="0"/>
          </a:p>
          <a:p>
            <a:r>
              <a:rPr lang="en-US" dirty="0"/>
              <a:t>To</a:t>
            </a:r>
            <a:r>
              <a:rPr lang="en-US" baseline="0" dirty="0"/>
              <a:t> describe our input data we need a brief refresher on what our data actually is. Paired end sequencing starts off similarly to other sequence protocols where the DNA is fragmented and adaptors are ligated to the ends of a fragment and are PCR amplified to generate clusters. The adaptors find complementary locations on a </a:t>
            </a:r>
            <a:r>
              <a:rPr lang="en-US" baseline="0" dirty="0" err="1"/>
              <a:t>flowcell</a:t>
            </a:r>
            <a:r>
              <a:rPr lang="en-US" baseline="0" dirty="0"/>
              <a:t>.</a:t>
            </a:r>
          </a:p>
          <a:p>
            <a:r>
              <a:rPr lang="en-US" baseline="0" dirty="0"/>
              <a:t>After this the reverse strands are washed off and the forward strands are sequenced. Then the clusters are regenerated and the reverse strands are sequenced.</a:t>
            </a:r>
          </a:p>
          <a:p>
            <a:endParaRPr lang="en-US" baseline="0" dirty="0"/>
          </a:p>
          <a:p>
            <a:r>
              <a:rPr lang="en-US" baseline="0" dirty="0"/>
              <a:t>DNA Fragmentation</a:t>
            </a:r>
          </a:p>
          <a:p>
            <a:r>
              <a:rPr lang="en-US" baseline="0" dirty="0"/>
              <a:t>Adaptors attached</a:t>
            </a:r>
          </a:p>
          <a:p>
            <a:r>
              <a:rPr lang="en-US" baseline="0" dirty="0"/>
              <a:t>PCR amplification – not always</a:t>
            </a:r>
          </a:p>
          <a:p>
            <a:r>
              <a:rPr lang="en-US" baseline="0" dirty="0"/>
              <a:t>Attach to </a:t>
            </a:r>
            <a:r>
              <a:rPr lang="en-US" baseline="0" dirty="0" err="1"/>
              <a:t>flowcell</a:t>
            </a:r>
            <a:endParaRPr lang="en-US" baseline="0" dirty="0"/>
          </a:p>
          <a:p>
            <a:r>
              <a:rPr lang="en-US" baseline="0" dirty="0"/>
              <a:t>Reverse flushed, forward sequenced</a:t>
            </a:r>
          </a:p>
          <a:p>
            <a:r>
              <a:rPr lang="en-US" baseline="0" dirty="0"/>
              <a:t>Clusters regenerated, forward flushed and reverse sequenced.</a:t>
            </a:r>
            <a:endParaRPr lang="en-US" dirty="0"/>
          </a:p>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3808243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49</a:t>
            </a:fld>
            <a:endParaRPr lang="en-US"/>
          </a:p>
        </p:txBody>
      </p:sp>
    </p:spTree>
    <p:extLst>
      <p:ext uri="{BB962C8B-B14F-4D97-AF65-F5344CB8AC3E}">
        <p14:creationId xmlns:p14="http://schemas.microsoft.com/office/powerpoint/2010/main" val="751787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33215989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51</a:t>
            </a:fld>
            <a:endParaRPr lang="en-US"/>
          </a:p>
        </p:txBody>
      </p:sp>
    </p:spTree>
    <p:extLst>
      <p:ext uri="{BB962C8B-B14F-4D97-AF65-F5344CB8AC3E}">
        <p14:creationId xmlns:p14="http://schemas.microsoft.com/office/powerpoint/2010/main" val="4259003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53</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need to mention </a:t>
            </a:r>
            <a:r>
              <a:rPr lang="en-US" dirty="0" err="1"/>
              <a:t>readgroups</a:t>
            </a:r>
            <a:r>
              <a:rPr lang="en-US" dirty="0"/>
              <a:t>. </a:t>
            </a:r>
          </a:p>
          <a:p>
            <a:r>
              <a:rPr lang="en-US" dirty="0"/>
              <a:t>We need to have </a:t>
            </a:r>
            <a:r>
              <a:rPr lang="en-US" dirty="0" err="1"/>
              <a:t>readgroups</a:t>
            </a:r>
            <a:r>
              <a:rPr lang="en-US" dirty="0"/>
              <a:t> in order to run haplotype caller. In our lab we don’t really follow up in them or use them for error tracking, but that can be done on real data. For example, it would be possible to check if reads produced on a particular flow cell gives poorer quality. </a:t>
            </a:r>
          </a:p>
        </p:txBody>
      </p:sp>
      <p:sp>
        <p:nvSpPr>
          <p:cNvPr id="4" name="Slide Number Placeholder 3"/>
          <p:cNvSpPr>
            <a:spLocks noGrp="1"/>
          </p:cNvSpPr>
          <p:nvPr>
            <p:ph type="sldNum" sz="quarter" idx="10"/>
          </p:nvPr>
        </p:nvSpPr>
        <p:spPr/>
        <p:txBody>
          <a:bodyPr/>
          <a:lstStyle/>
          <a:p>
            <a:fld id="{93028652-11D1-8A42-9F26-9AC760C0492B}" type="slidenum">
              <a:rPr lang="en-US" smtClean="0"/>
              <a:t>55</a:t>
            </a:fld>
            <a:endParaRPr lang="en-US"/>
          </a:p>
        </p:txBody>
      </p:sp>
    </p:spTree>
    <p:extLst>
      <p:ext uri="{BB962C8B-B14F-4D97-AF65-F5344CB8AC3E}">
        <p14:creationId xmlns:p14="http://schemas.microsoft.com/office/powerpoint/2010/main" val="255566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4037904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in the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a:t>
            </a:fld>
            <a:endParaRPr lang="en-US"/>
          </a:p>
        </p:txBody>
      </p:sp>
    </p:spTree>
    <p:extLst>
      <p:ext uri="{BB962C8B-B14F-4D97-AF65-F5344CB8AC3E}">
        <p14:creationId xmlns:p14="http://schemas.microsoft.com/office/powerpoint/2010/main" val="39260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8</a:t>
            </a:fld>
            <a:endParaRPr lang="en-US"/>
          </a:p>
        </p:txBody>
      </p:sp>
    </p:spTree>
    <p:extLst>
      <p:ext uri="{BB962C8B-B14F-4D97-AF65-F5344CB8AC3E}">
        <p14:creationId xmlns:p14="http://schemas.microsoft.com/office/powerpoint/2010/main" val="3404048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9</a:t>
            </a:fld>
            <a:endParaRPr lang="en-US"/>
          </a:p>
        </p:txBody>
      </p:sp>
    </p:spTree>
    <p:extLst>
      <p:ext uri="{BB962C8B-B14F-4D97-AF65-F5344CB8AC3E}">
        <p14:creationId xmlns:p14="http://schemas.microsoft.com/office/powerpoint/2010/main" val="3815425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pattern matching.</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2076937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16</a:t>
            </a:fld>
            <a:endParaRPr lang="en-US"/>
          </a:p>
        </p:txBody>
      </p:sp>
    </p:spTree>
    <p:extLst>
      <p:ext uri="{BB962C8B-B14F-4D97-AF65-F5344CB8AC3E}">
        <p14:creationId xmlns:p14="http://schemas.microsoft.com/office/powerpoint/2010/main" val="8983677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_with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54757"/>
            <a:ext cx="9144000" cy="2255205"/>
          </a:xfrm>
        </p:spPr>
        <p:txBody>
          <a:bodyPr anchor="b"/>
          <a:lstStyle>
            <a:lvl1pPr algn="ctr">
              <a:defRPr sz="6000">
                <a:solidFill>
                  <a:schemeClr val="bg2">
                    <a:lumMod val="10000"/>
                  </a:schemeClr>
                </a:solidFill>
              </a:defRPr>
            </a:lvl1pPr>
          </a:lstStyle>
          <a:p>
            <a:r>
              <a:rPr lang="sv-SE"/>
              <a:t>Klicka här för att ändra mall för rubrikformat</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72C6F449-D277-4F5F-868C-258B96FA25E8}" type="datetime1">
              <a:rPr lang="sv-SE" smtClean="0"/>
              <a:t>2023-02-01</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0" name="Picture 9" descr="A picture containing food&#10;&#10;Description automatically generated">
            <a:extLst>
              <a:ext uri="{FF2B5EF4-FFF2-40B4-BE49-F238E27FC236}">
                <a16:creationId xmlns:a16="http://schemas.microsoft.com/office/drawing/2014/main" id="{3D7F189E-74DF-0044-98E4-2B1D3416A9AB}"/>
              </a:ext>
            </a:extLst>
          </p:cNvPr>
          <p:cNvPicPr>
            <a:picLocks noChangeAspect="1"/>
          </p:cNvPicPr>
          <p:nvPr userDrawn="1"/>
        </p:nvPicPr>
        <p:blipFill>
          <a:blip r:embed="rId2"/>
          <a:stretch>
            <a:fillRect/>
          </a:stretch>
        </p:blipFill>
        <p:spPr>
          <a:xfrm>
            <a:off x="8295767" y="1816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37F2DF-D238-5049-8B55-FA9A7B21964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57576" y="120493"/>
            <a:ext cx="3605531" cy="783426"/>
          </a:xfrm>
          <a:prstGeom prst="rect">
            <a:avLst/>
          </a:prstGeom>
        </p:spPr>
      </p:pic>
      <p:cxnSp>
        <p:nvCxnSpPr>
          <p:cNvPr id="8" name="Straight Connector 7">
            <a:extLst>
              <a:ext uri="{FF2B5EF4-FFF2-40B4-BE49-F238E27FC236}">
                <a16:creationId xmlns:a16="http://schemas.microsoft.com/office/drawing/2014/main" id="{1A56857A-2270-6B42-AD4F-835AC33C4EB9}"/>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714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331A184D-EC2A-42CF-BFDD-6BB0D1A406D6}" type="datetime1">
              <a:rPr lang="sv-SE" smtClean="0"/>
              <a:t>2023-02-01</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2071868" y="365126"/>
            <a:ext cx="8304584" cy="830128"/>
          </a:xfrm>
        </p:spPr>
        <p:txBody>
          <a:bodyPr/>
          <a:lstStyle/>
          <a:p>
            <a:r>
              <a:rPr lang="sv-SE"/>
              <a:t>Klicka här för att ändra mall för rubrikformat</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984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486802"/>
            <a:ext cx="5181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Content Placeholder 3">
            <a:extLst>
              <a:ext uri="{FF2B5EF4-FFF2-40B4-BE49-F238E27FC236}">
                <a16:creationId xmlns:a16="http://schemas.microsoft.com/office/drawing/2014/main" id="{B3A61B6F-7EA9-644D-9EE7-D689D3C4D6B4}"/>
              </a:ext>
            </a:extLst>
          </p:cNvPr>
          <p:cNvSpPr>
            <a:spLocks noGrp="1"/>
          </p:cNvSpPr>
          <p:nvPr>
            <p:ph sz="half" idx="2"/>
          </p:nvPr>
        </p:nvSpPr>
        <p:spPr>
          <a:xfrm>
            <a:off x="6172200" y="1486802"/>
            <a:ext cx="5181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63F4375E-D0BB-484E-BB65-0C97E5A096BA}" type="datetime1">
              <a:rPr lang="sv-SE" smtClean="0"/>
              <a:t>2023-02-01</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EF6E1995-9EF8-6B43-824E-C101AA05EBB5}"/>
              </a:ext>
            </a:extLst>
          </p:cNvPr>
          <p:cNvSpPr>
            <a:spLocks noGrp="1"/>
          </p:cNvSpPr>
          <p:nvPr>
            <p:ph type="title"/>
          </p:nvPr>
        </p:nvSpPr>
        <p:spPr>
          <a:xfrm>
            <a:off x="2037144" y="365126"/>
            <a:ext cx="8339308" cy="830128"/>
          </a:xfrm>
        </p:spPr>
        <p:txBody>
          <a:bodyPr/>
          <a:lstStyle/>
          <a:p>
            <a:r>
              <a:rPr lang="sv-SE"/>
              <a:t>Klicka här för att ändra mall för rubrikformat</a:t>
            </a:r>
            <a:endParaRPr lang="en-SE" dirty="0"/>
          </a:p>
        </p:txBody>
      </p:sp>
      <p:pic>
        <p:nvPicPr>
          <p:cNvPr id="13" name="Picture 12" descr="A picture containing light&#10;&#10;Description automatically generated">
            <a:extLst>
              <a:ext uri="{FF2B5EF4-FFF2-40B4-BE49-F238E27FC236}">
                <a16:creationId xmlns:a16="http://schemas.microsoft.com/office/drawing/2014/main" id="{1180D43F-1645-D74C-BC68-E70E910CF8F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5888A04A-B7D7-4445-A7F6-567F660D28AE}"/>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491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81DA74-6559-A246-BF14-34A29F0B6293}"/>
              </a:ext>
            </a:extLst>
          </p:cNvPr>
          <p:cNvSpPr>
            <a:spLocks noGrp="1"/>
          </p:cNvSpPr>
          <p:nvPr>
            <p:ph type="body" idx="1"/>
          </p:nvPr>
        </p:nvSpPr>
        <p:spPr>
          <a:xfrm>
            <a:off x="839788" y="1596064"/>
            <a:ext cx="5157787" cy="508199"/>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a:extLst>
              <a:ext uri="{FF2B5EF4-FFF2-40B4-BE49-F238E27FC236}">
                <a16:creationId xmlns:a16="http://schemas.microsoft.com/office/drawing/2014/main" id="{F8023958-DDF9-F648-95C8-3A2F7D3B4445}"/>
              </a:ext>
            </a:extLst>
          </p:cNvPr>
          <p:cNvSpPr>
            <a:spLocks noGrp="1"/>
          </p:cNvSpPr>
          <p:nvPr>
            <p:ph sz="half" idx="2"/>
          </p:nvPr>
        </p:nvSpPr>
        <p:spPr>
          <a:xfrm>
            <a:off x="839788" y="2213113"/>
            <a:ext cx="5157787" cy="3976550"/>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5" name="Text Placeholder 4">
            <a:extLst>
              <a:ext uri="{FF2B5EF4-FFF2-40B4-BE49-F238E27FC236}">
                <a16:creationId xmlns:a16="http://schemas.microsoft.com/office/drawing/2014/main" id="{AD3F83A3-3657-2445-9DE5-C7C88B5346CA}"/>
              </a:ext>
            </a:extLst>
          </p:cNvPr>
          <p:cNvSpPr>
            <a:spLocks noGrp="1"/>
          </p:cNvSpPr>
          <p:nvPr>
            <p:ph type="body" sz="quarter" idx="3"/>
          </p:nvPr>
        </p:nvSpPr>
        <p:spPr>
          <a:xfrm>
            <a:off x="6172200" y="1596064"/>
            <a:ext cx="5183188" cy="508199"/>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Content Placeholder 5">
            <a:extLst>
              <a:ext uri="{FF2B5EF4-FFF2-40B4-BE49-F238E27FC236}">
                <a16:creationId xmlns:a16="http://schemas.microsoft.com/office/drawing/2014/main" id="{CB4ADB9F-3592-FF47-868F-84CEBA721E61}"/>
              </a:ext>
            </a:extLst>
          </p:cNvPr>
          <p:cNvSpPr>
            <a:spLocks noGrp="1"/>
          </p:cNvSpPr>
          <p:nvPr>
            <p:ph sz="quarter" idx="4"/>
          </p:nvPr>
        </p:nvSpPr>
        <p:spPr>
          <a:xfrm>
            <a:off x="6172200" y="2213113"/>
            <a:ext cx="5183188" cy="3976550"/>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7" name="Date Placeholder 6">
            <a:extLst>
              <a:ext uri="{FF2B5EF4-FFF2-40B4-BE49-F238E27FC236}">
                <a16:creationId xmlns:a16="http://schemas.microsoft.com/office/drawing/2014/main" id="{9E83C99C-A608-864A-A074-2F1CD9971227}"/>
              </a:ext>
            </a:extLst>
          </p:cNvPr>
          <p:cNvSpPr>
            <a:spLocks noGrp="1"/>
          </p:cNvSpPr>
          <p:nvPr>
            <p:ph type="dt" sz="half" idx="10"/>
          </p:nvPr>
        </p:nvSpPr>
        <p:spPr/>
        <p:txBody>
          <a:bodyPr/>
          <a:lstStyle/>
          <a:p>
            <a:fld id="{EB8731D7-AE9A-4B74-9E3E-70D57F5C262F}" type="datetime1">
              <a:rPr lang="sv-SE" smtClean="0"/>
              <a:t>2023-02-01</a:t>
            </a:fld>
            <a:endParaRPr lang="en-SE"/>
          </a:p>
        </p:txBody>
      </p:sp>
      <p:sp>
        <p:nvSpPr>
          <p:cNvPr id="8" name="Footer Placeholder 7">
            <a:extLst>
              <a:ext uri="{FF2B5EF4-FFF2-40B4-BE49-F238E27FC236}">
                <a16:creationId xmlns:a16="http://schemas.microsoft.com/office/drawing/2014/main" id="{05A65F0D-CB50-DB4C-B643-8BBDBDC6EF3D}"/>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3BF3F6E3-DEE5-D64E-844E-EA92DBE41A30}"/>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B6406C0-0623-CF40-9192-9ECCC4C76DCD}"/>
              </a:ext>
            </a:extLst>
          </p:cNvPr>
          <p:cNvSpPr>
            <a:spLocks noGrp="1"/>
          </p:cNvSpPr>
          <p:nvPr>
            <p:ph type="title"/>
          </p:nvPr>
        </p:nvSpPr>
        <p:spPr>
          <a:xfrm>
            <a:off x="2025570" y="365126"/>
            <a:ext cx="8350882" cy="830128"/>
          </a:xfrm>
        </p:spPr>
        <p:txBody>
          <a:bodyPr/>
          <a:lstStyle/>
          <a:p>
            <a:r>
              <a:rPr lang="sv-SE"/>
              <a:t>Klicka här för att ändra mall för rubrikformat</a:t>
            </a:r>
            <a:endParaRPr lang="en-SE" dirty="0"/>
          </a:p>
        </p:txBody>
      </p:sp>
      <p:pic>
        <p:nvPicPr>
          <p:cNvPr id="13" name="Picture 12" descr="A picture containing light&#10;&#10;Description automatically generated">
            <a:extLst>
              <a:ext uri="{FF2B5EF4-FFF2-40B4-BE49-F238E27FC236}">
                <a16:creationId xmlns:a16="http://schemas.microsoft.com/office/drawing/2014/main" id="{60E44778-6BC3-9E44-9901-27C147E1394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187F76E0-270B-7241-AE1D-1277BA6E99FC}"/>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082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_with picture">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A46F6930-A511-4331-9AA8-FDFE96660AB5}" type="datetime1">
              <a:rPr lang="sv-SE" smtClean="0"/>
              <a:t>2023-02-01</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5" name="Title 1">
            <a:extLst>
              <a:ext uri="{FF2B5EF4-FFF2-40B4-BE49-F238E27FC236}">
                <a16:creationId xmlns:a16="http://schemas.microsoft.com/office/drawing/2014/main" id="{93154B94-A779-F845-A04B-B2B93C2FBBD1}"/>
              </a:ext>
            </a:extLst>
          </p:cNvPr>
          <p:cNvSpPr>
            <a:spLocks noGrp="1"/>
          </p:cNvSpPr>
          <p:nvPr>
            <p:ph type="title"/>
          </p:nvPr>
        </p:nvSpPr>
        <p:spPr>
          <a:xfrm>
            <a:off x="2037144" y="365126"/>
            <a:ext cx="8339308" cy="830128"/>
          </a:xfrm>
        </p:spPr>
        <p:txBody>
          <a:bodyPr/>
          <a:lstStyle/>
          <a:p>
            <a:r>
              <a:rPr lang="sv-SE"/>
              <a:t>Klicka här för att ändra mall för rubrikformat</a:t>
            </a:r>
            <a:endParaRPr lang="en-SE" dirty="0"/>
          </a:p>
        </p:txBody>
      </p:sp>
      <p:pic>
        <p:nvPicPr>
          <p:cNvPr id="17" name="Picture 16" descr="A picture containing light&#10;&#10;Description automatically generated">
            <a:extLst>
              <a:ext uri="{FF2B5EF4-FFF2-40B4-BE49-F238E27FC236}">
                <a16:creationId xmlns:a16="http://schemas.microsoft.com/office/drawing/2014/main" id="{E6702E27-792C-0646-A67C-3083FC9C1A8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8" name="Straight Connector 17">
            <a:extLst>
              <a:ext uri="{FF2B5EF4-FFF2-40B4-BE49-F238E27FC236}">
                <a16:creationId xmlns:a16="http://schemas.microsoft.com/office/drawing/2014/main" id="{C54C66CF-7EDF-D54E-8975-3C0CEC7C4EFB}"/>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4A6FCF67-E19C-DE4A-8BE9-AFBEBE84A140}"/>
              </a:ext>
            </a:extLst>
          </p:cNvPr>
          <p:cNvSpPr>
            <a:spLocks noGrp="1"/>
          </p:cNvSpPr>
          <p:nvPr>
            <p:ph sz="half" idx="1"/>
          </p:nvPr>
        </p:nvSpPr>
        <p:spPr>
          <a:xfrm>
            <a:off x="838200" y="1590261"/>
            <a:ext cx="3145016" cy="4586702"/>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20" name="Content Placeholder 2">
            <a:extLst>
              <a:ext uri="{FF2B5EF4-FFF2-40B4-BE49-F238E27FC236}">
                <a16:creationId xmlns:a16="http://schemas.microsoft.com/office/drawing/2014/main" id="{3D256E59-D378-3C45-BC58-2A73BF0E9510}"/>
              </a:ext>
            </a:extLst>
          </p:cNvPr>
          <p:cNvSpPr>
            <a:spLocks noGrp="1"/>
          </p:cNvSpPr>
          <p:nvPr>
            <p:ph sz="half" idx="13"/>
          </p:nvPr>
        </p:nvSpPr>
        <p:spPr>
          <a:xfrm>
            <a:off x="4495800" y="1587086"/>
            <a:ext cx="3145016" cy="4586702"/>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21" name="Picture Placeholder 13">
            <a:extLst>
              <a:ext uri="{FF2B5EF4-FFF2-40B4-BE49-F238E27FC236}">
                <a16:creationId xmlns:a16="http://schemas.microsoft.com/office/drawing/2014/main" id="{B56A95A0-DD9A-7D4C-AA83-A6974F5C1D01}"/>
              </a:ext>
            </a:extLst>
          </p:cNvPr>
          <p:cNvSpPr>
            <a:spLocks noGrp="1"/>
          </p:cNvSpPr>
          <p:nvPr>
            <p:ph type="pic" sz="quarter" idx="15"/>
          </p:nvPr>
        </p:nvSpPr>
        <p:spPr>
          <a:xfrm>
            <a:off x="8153400" y="1587086"/>
            <a:ext cx="3148595" cy="4586702"/>
          </a:xfrm>
          <a:solidFill>
            <a:schemeClr val="accent5"/>
          </a:solidFill>
        </p:spPr>
        <p:txBody>
          <a:bodyPr/>
          <a:lstStyle/>
          <a:p>
            <a:r>
              <a:rPr lang="sv-SE"/>
              <a:t>Klicka på ikonen för att lägga till en bild</a:t>
            </a:r>
            <a:endParaRPr lang="en-SE"/>
          </a:p>
        </p:txBody>
      </p:sp>
    </p:spTree>
    <p:extLst>
      <p:ext uri="{BB962C8B-B14F-4D97-AF65-F5344CB8AC3E}">
        <p14:creationId xmlns:p14="http://schemas.microsoft.com/office/powerpoint/2010/main" val="290141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990571" y="1709532"/>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7B27F70F-31FE-4EDB-8560-721477339942}" type="datetime1">
              <a:rPr lang="sv-SE" smtClean="0"/>
              <a:t>2023-02-01</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572291" y="1706357"/>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13" name="Content Placeholder 2">
            <a:extLst>
              <a:ext uri="{FF2B5EF4-FFF2-40B4-BE49-F238E27FC236}">
                <a16:creationId xmlns:a16="http://schemas.microsoft.com/office/drawing/2014/main" id="{4B0D00D4-87E8-FC49-A11E-1674C0199F56}"/>
              </a:ext>
            </a:extLst>
          </p:cNvPr>
          <p:cNvSpPr>
            <a:spLocks noGrp="1"/>
          </p:cNvSpPr>
          <p:nvPr>
            <p:ph sz="half" idx="14"/>
          </p:nvPr>
        </p:nvSpPr>
        <p:spPr>
          <a:xfrm>
            <a:off x="8154011" y="1706357"/>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2071868" y="365126"/>
            <a:ext cx="8304584" cy="830128"/>
          </a:xfrm>
        </p:spPr>
        <p:txBody>
          <a:bodyPr/>
          <a:lstStyle/>
          <a:p>
            <a:r>
              <a:rPr lang="sv-SE"/>
              <a:t>Klicka här för att ändra mall för rubrikformat</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13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picture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B8A32DAC-C0CB-4F2E-A5C0-4B88F82F9B53}" type="datetime1">
              <a:rPr lang="sv-SE" smtClean="0"/>
              <a:t>2023-02-01</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2013994" y="365126"/>
            <a:ext cx="8362457" cy="830128"/>
          </a:xfrm>
        </p:spPr>
        <p:txBody>
          <a:bodyPr/>
          <a:lstStyle/>
          <a:p>
            <a:r>
              <a:rPr lang="sv-SE"/>
              <a:t>Klicka här för att ändra mall för rubrikformat</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Picture Placeholder 13">
            <a:extLst>
              <a:ext uri="{FF2B5EF4-FFF2-40B4-BE49-F238E27FC236}">
                <a16:creationId xmlns:a16="http://schemas.microsoft.com/office/drawing/2014/main" id="{356174EE-E1FC-1549-92D3-27228F8A6EC4}"/>
              </a:ext>
            </a:extLst>
          </p:cNvPr>
          <p:cNvSpPr>
            <a:spLocks noGrp="1"/>
          </p:cNvSpPr>
          <p:nvPr>
            <p:ph type="pic" sz="quarter" idx="17"/>
          </p:nvPr>
        </p:nvSpPr>
        <p:spPr>
          <a:xfrm>
            <a:off x="859398" y="1557868"/>
            <a:ext cx="3080368" cy="1867795"/>
          </a:xfrm>
          <a:solidFill>
            <a:schemeClr val="accent5"/>
          </a:solidFill>
        </p:spPr>
        <p:txBody>
          <a:bodyPr/>
          <a:lstStyle/>
          <a:p>
            <a:r>
              <a:rPr lang="sv-SE"/>
              <a:t>Klicka på ikonen för att lägga till en bild</a:t>
            </a:r>
            <a:endParaRPr lang="en-SE"/>
          </a:p>
        </p:txBody>
      </p:sp>
      <p:sp>
        <p:nvSpPr>
          <p:cNvPr id="19" name="Picture Placeholder 13">
            <a:extLst>
              <a:ext uri="{FF2B5EF4-FFF2-40B4-BE49-F238E27FC236}">
                <a16:creationId xmlns:a16="http://schemas.microsoft.com/office/drawing/2014/main" id="{447581F5-E5A1-9941-9B80-304E1C8A22BA}"/>
              </a:ext>
            </a:extLst>
          </p:cNvPr>
          <p:cNvSpPr>
            <a:spLocks noGrp="1"/>
          </p:cNvSpPr>
          <p:nvPr>
            <p:ph type="pic" sz="quarter" idx="18"/>
          </p:nvPr>
        </p:nvSpPr>
        <p:spPr>
          <a:xfrm>
            <a:off x="859398" y="3995264"/>
            <a:ext cx="3080368" cy="1867795"/>
          </a:xfrm>
          <a:solidFill>
            <a:schemeClr val="accent5"/>
          </a:solidFill>
        </p:spPr>
        <p:txBody>
          <a:bodyPr/>
          <a:lstStyle/>
          <a:p>
            <a:r>
              <a:rPr lang="sv-SE"/>
              <a:t>Klicka på ikonen för att lägga till en bild</a:t>
            </a:r>
            <a:endParaRPr lang="en-SE"/>
          </a:p>
        </p:txBody>
      </p:sp>
      <p:sp>
        <p:nvSpPr>
          <p:cNvPr id="22" name="Text Placeholder 2">
            <a:extLst>
              <a:ext uri="{FF2B5EF4-FFF2-40B4-BE49-F238E27FC236}">
                <a16:creationId xmlns:a16="http://schemas.microsoft.com/office/drawing/2014/main" id="{AA784B64-64BD-BA48-B359-7D4A03877177}"/>
              </a:ext>
            </a:extLst>
          </p:cNvPr>
          <p:cNvSpPr>
            <a:spLocks noGrp="1"/>
          </p:cNvSpPr>
          <p:nvPr>
            <p:ph type="body" idx="1"/>
          </p:nvPr>
        </p:nvSpPr>
        <p:spPr>
          <a:xfrm>
            <a:off x="848140" y="3486702"/>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3" name="Text Placeholder 2">
            <a:extLst>
              <a:ext uri="{FF2B5EF4-FFF2-40B4-BE49-F238E27FC236}">
                <a16:creationId xmlns:a16="http://schemas.microsoft.com/office/drawing/2014/main" id="{EE81B823-48D0-B040-9982-F46A26004A93}"/>
              </a:ext>
            </a:extLst>
          </p:cNvPr>
          <p:cNvSpPr>
            <a:spLocks noGrp="1"/>
          </p:cNvSpPr>
          <p:nvPr>
            <p:ph type="body" idx="26"/>
          </p:nvPr>
        </p:nvSpPr>
        <p:spPr>
          <a:xfrm>
            <a:off x="848139" y="5930290"/>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4" name="Picture Placeholder 13">
            <a:extLst>
              <a:ext uri="{FF2B5EF4-FFF2-40B4-BE49-F238E27FC236}">
                <a16:creationId xmlns:a16="http://schemas.microsoft.com/office/drawing/2014/main" id="{F6033C9C-07C1-3947-BB55-9F23F6448C4B}"/>
              </a:ext>
            </a:extLst>
          </p:cNvPr>
          <p:cNvSpPr>
            <a:spLocks noGrp="1"/>
          </p:cNvSpPr>
          <p:nvPr>
            <p:ph type="pic" sz="quarter" idx="27"/>
          </p:nvPr>
        </p:nvSpPr>
        <p:spPr>
          <a:xfrm>
            <a:off x="4567073" y="1557868"/>
            <a:ext cx="3080368" cy="1867795"/>
          </a:xfrm>
          <a:solidFill>
            <a:schemeClr val="accent5"/>
          </a:solidFill>
        </p:spPr>
        <p:txBody>
          <a:bodyPr/>
          <a:lstStyle/>
          <a:p>
            <a:r>
              <a:rPr lang="sv-SE"/>
              <a:t>Klicka på ikonen för att lägga till en bild</a:t>
            </a:r>
            <a:endParaRPr lang="en-SE"/>
          </a:p>
        </p:txBody>
      </p:sp>
      <p:sp>
        <p:nvSpPr>
          <p:cNvPr id="35" name="Picture Placeholder 13">
            <a:extLst>
              <a:ext uri="{FF2B5EF4-FFF2-40B4-BE49-F238E27FC236}">
                <a16:creationId xmlns:a16="http://schemas.microsoft.com/office/drawing/2014/main" id="{82386599-CCDD-E642-A696-F4D5532A56E3}"/>
              </a:ext>
            </a:extLst>
          </p:cNvPr>
          <p:cNvSpPr>
            <a:spLocks noGrp="1"/>
          </p:cNvSpPr>
          <p:nvPr>
            <p:ph type="pic" sz="quarter" idx="28"/>
          </p:nvPr>
        </p:nvSpPr>
        <p:spPr>
          <a:xfrm>
            <a:off x="4567073" y="3995264"/>
            <a:ext cx="3080368" cy="1867795"/>
          </a:xfrm>
          <a:solidFill>
            <a:schemeClr val="accent5"/>
          </a:solidFill>
        </p:spPr>
        <p:txBody>
          <a:bodyPr/>
          <a:lstStyle/>
          <a:p>
            <a:r>
              <a:rPr lang="sv-SE"/>
              <a:t>Klicka på ikonen för att lägga till en bild</a:t>
            </a:r>
            <a:endParaRPr lang="en-SE"/>
          </a:p>
        </p:txBody>
      </p:sp>
      <p:sp>
        <p:nvSpPr>
          <p:cNvPr id="36" name="Text Placeholder 2">
            <a:extLst>
              <a:ext uri="{FF2B5EF4-FFF2-40B4-BE49-F238E27FC236}">
                <a16:creationId xmlns:a16="http://schemas.microsoft.com/office/drawing/2014/main" id="{B61E2E21-BE07-564D-9F0D-C5463C6B6CDF}"/>
              </a:ext>
            </a:extLst>
          </p:cNvPr>
          <p:cNvSpPr>
            <a:spLocks noGrp="1"/>
          </p:cNvSpPr>
          <p:nvPr>
            <p:ph type="body" idx="29"/>
          </p:nvPr>
        </p:nvSpPr>
        <p:spPr>
          <a:xfrm>
            <a:off x="4555816" y="3486702"/>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7" name="Text Placeholder 2">
            <a:extLst>
              <a:ext uri="{FF2B5EF4-FFF2-40B4-BE49-F238E27FC236}">
                <a16:creationId xmlns:a16="http://schemas.microsoft.com/office/drawing/2014/main" id="{90AA0173-F413-9245-8A54-18821E00AFC4}"/>
              </a:ext>
            </a:extLst>
          </p:cNvPr>
          <p:cNvSpPr>
            <a:spLocks noGrp="1"/>
          </p:cNvSpPr>
          <p:nvPr>
            <p:ph type="body" idx="30"/>
          </p:nvPr>
        </p:nvSpPr>
        <p:spPr>
          <a:xfrm>
            <a:off x="4555815" y="5930290"/>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8" name="Picture Placeholder 13">
            <a:extLst>
              <a:ext uri="{FF2B5EF4-FFF2-40B4-BE49-F238E27FC236}">
                <a16:creationId xmlns:a16="http://schemas.microsoft.com/office/drawing/2014/main" id="{A7F7E436-ADED-E24B-8DBE-441C72DFD28B}"/>
              </a:ext>
            </a:extLst>
          </p:cNvPr>
          <p:cNvSpPr>
            <a:spLocks noGrp="1"/>
          </p:cNvSpPr>
          <p:nvPr>
            <p:ph type="pic" sz="quarter" idx="31"/>
          </p:nvPr>
        </p:nvSpPr>
        <p:spPr>
          <a:xfrm>
            <a:off x="8263491" y="1557868"/>
            <a:ext cx="3080368" cy="1867795"/>
          </a:xfrm>
          <a:solidFill>
            <a:schemeClr val="accent5"/>
          </a:solidFill>
        </p:spPr>
        <p:txBody>
          <a:bodyPr/>
          <a:lstStyle/>
          <a:p>
            <a:r>
              <a:rPr lang="sv-SE"/>
              <a:t>Klicka på ikonen för att lägga till en bild</a:t>
            </a:r>
            <a:endParaRPr lang="en-SE"/>
          </a:p>
        </p:txBody>
      </p:sp>
      <p:sp>
        <p:nvSpPr>
          <p:cNvPr id="39" name="Picture Placeholder 13">
            <a:extLst>
              <a:ext uri="{FF2B5EF4-FFF2-40B4-BE49-F238E27FC236}">
                <a16:creationId xmlns:a16="http://schemas.microsoft.com/office/drawing/2014/main" id="{1B3C5658-CAF7-224D-A319-1FF6AC8FD861}"/>
              </a:ext>
            </a:extLst>
          </p:cNvPr>
          <p:cNvSpPr>
            <a:spLocks noGrp="1"/>
          </p:cNvSpPr>
          <p:nvPr>
            <p:ph type="pic" sz="quarter" idx="32"/>
          </p:nvPr>
        </p:nvSpPr>
        <p:spPr>
          <a:xfrm>
            <a:off x="8263491" y="3995264"/>
            <a:ext cx="3080368" cy="1867795"/>
          </a:xfrm>
          <a:solidFill>
            <a:schemeClr val="accent5"/>
          </a:solidFill>
        </p:spPr>
        <p:txBody>
          <a:bodyPr/>
          <a:lstStyle/>
          <a:p>
            <a:r>
              <a:rPr lang="sv-SE"/>
              <a:t>Klicka på ikonen för att lägga till en bild</a:t>
            </a:r>
            <a:endParaRPr lang="en-SE"/>
          </a:p>
        </p:txBody>
      </p:sp>
      <p:sp>
        <p:nvSpPr>
          <p:cNvPr id="40" name="Text Placeholder 2">
            <a:extLst>
              <a:ext uri="{FF2B5EF4-FFF2-40B4-BE49-F238E27FC236}">
                <a16:creationId xmlns:a16="http://schemas.microsoft.com/office/drawing/2014/main" id="{4F14060D-6306-6148-9507-2F40EF4F8019}"/>
              </a:ext>
            </a:extLst>
          </p:cNvPr>
          <p:cNvSpPr>
            <a:spLocks noGrp="1"/>
          </p:cNvSpPr>
          <p:nvPr>
            <p:ph type="body" idx="33"/>
          </p:nvPr>
        </p:nvSpPr>
        <p:spPr>
          <a:xfrm>
            <a:off x="8263492" y="3509517"/>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1" name="Text Placeholder 2">
            <a:extLst>
              <a:ext uri="{FF2B5EF4-FFF2-40B4-BE49-F238E27FC236}">
                <a16:creationId xmlns:a16="http://schemas.microsoft.com/office/drawing/2014/main" id="{73469DD7-B1A0-6248-A00B-B7F73CB98EEC}"/>
              </a:ext>
            </a:extLst>
          </p:cNvPr>
          <p:cNvSpPr>
            <a:spLocks noGrp="1"/>
          </p:cNvSpPr>
          <p:nvPr>
            <p:ph type="body" idx="34"/>
          </p:nvPr>
        </p:nvSpPr>
        <p:spPr>
          <a:xfrm>
            <a:off x="8263491" y="5953105"/>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Tree>
    <p:extLst>
      <p:ext uri="{BB962C8B-B14F-4D97-AF65-F5344CB8AC3E}">
        <p14:creationId xmlns:p14="http://schemas.microsoft.com/office/powerpoint/2010/main" val="3099066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sv-SE"/>
              <a:t>Klicka här för att ändra mall för rubrikformat</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7A1977FE-36D4-477E-8D5A-DAC807E5B934}" type="datetime1">
              <a:rPr lang="sv-SE" smtClean="0"/>
              <a:t>2023-02-01</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7" name="Picture Placeholder 13">
            <a:extLst>
              <a:ext uri="{FF2B5EF4-FFF2-40B4-BE49-F238E27FC236}">
                <a16:creationId xmlns:a16="http://schemas.microsoft.com/office/drawing/2014/main" id="{1390964C-B744-9A45-A187-7409C43502F2}"/>
              </a:ext>
            </a:extLst>
          </p:cNvPr>
          <p:cNvSpPr>
            <a:spLocks noGrp="1"/>
          </p:cNvSpPr>
          <p:nvPr>
            <p:ph type="pic" sz="quarter" idx="15"/>
          </p:nvPr>
        </p:nvSpPr>
        <p:spPr>
          <a:xfrm>
            <a:off x="837825" y="1782662"/>
            <a:ext cx="7772775" cy="4420913"/>
          </a:xfrm>
          <a:solidFill>
            <a:schemeClr val="accent5"/>
          </a:solidFill>
        </p:spPr>
        <p:txBody>
          <a:bodyPr/>
          <a:lstStyle/>
          <a:p>
            <a:r>
              <a:rPr lang="sv-SE"/>
              <a:t>Klicka på ikonen för att lägga till en bild</a:t>
            </a:r>
            <a:endParaRPr lang="en-SE" dirty="0"/>
          </a:p>
        </p:txBody>
      </p:sp>
    </p:spTree>
    <p:extLst>
      <p:ext uri="{BB962C8B-B14F-4D97-AF65-F5344CB8AC3E}">
        <p14:creationId xmlns:p14="http://schemas.microsoft.com/office/powerpoint/2010/main" val="1828946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_with 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sv-SE"/>
              <a:t>Klicka här för att ändra mall för rubrikformat</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D3D4EE72-F447-4E42-8AF8-E6853E2A635A}" type="datetime1">
              <a:rPr lang="sv-SE" smtClean="0"/>
              <a:t>2023-02-01</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45AE5EBC-233F-D545-830B-F2A20FC31F60}"/>
              </a:ext>
            </a:extLst>
          </p:cNvPr>
          <p:cNvSpPr>
            <a:spLocks noGrp="1"/>
          </p:cNvSpPr>
          <p:nvPr>
            <p:ph type="media" sz="quarter" idx="16"/>
          </p:nvPr>
        </p:nvSpPr>
        <p:spPr>
          <a:xfrm>
            <a:off x="838200" y="1782662"/>
            <a:ext cx="7772400" cy="4420913"/>
          </a:xfrm>
          <a:solidFill>
            <a:schemeClr val="accent5"/>
          </a:solidFill>
        </p:spPr>
        <p:txBody>
          <a:bodyPr/>
          <a:lstStyle/>
          <a:p>
            <a:r>
              <a:rPr lang="sv-SE"/>
              <a:t>Klicka på ikonen för att lägga till ett medieklipp</a:t>
            </a:r>
            <a:endParaRPr lang="en-SE"/>
          </a:p>
        </p:txBody>
      </p:sp>
    </p:spTree>
    <p:extLst>
      <p:ext uri="{BB962C8B-B14F-4D97-AF65-F5344CB8AC3E}">
        <p14:creationId xmlns:p14="http://schemas.microsoft.com/office/powerpoint/2010/main" val="3100561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screen_pictur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444D7F79-C08F-4542-95AE-93D0F000E61A}" type="datetime1">
              <a:rPr lang="sv-SE" smtClean="0"/>
              <a:t>2023-02-01</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7" name="Picture Placeholder 13">
            <a:extLst>
              <a:ext uri="{FF2B5EF4-FFF2-40B4-BE49-F238E27FC236}">
                <a16:creationId xmlns:a16="http://schemas.microsoft.com/office/drawing/2014/main" id="{A490B878-6ECA-EE4F-9B5C-354F90AB037E}"/>
              </a:ext>
            </a:extLst>
          </p:cNvPr>
          <p:cNvSpPr>
            <a:spLocks noGrp="1"/>
          </p:cNvSpPr>
          <p:nvPr>
            <p:ph type="pic" sz="quarter" idx="15"/>
          </p:nvPr>
        </p:nvSpPr>
        <p:spPr>
          <a:xfrm>
            <a:off x="0" y="0"/>
            <a:ext cx="12192000" cy="6858000"/>
          </a:xfrm>
          <a:solidFill>
            <a:schemeClr val="accent5"/>
          </a:solidFill>
        </p:spPr>
        <p:txBody>
          <a:bodyPr/>
          <a:lstStyle/>
          <a:p>
            <a:r>
              <a:rPr lang="sv-SE"/>
              <a:t>Klicka på ikonen för att lägga till en bild</a:t>
            </a:r>
            <a:endParaRPr lang="en-SE" dirty="0"/>
          </a:p>
        </p:txBody>
      </p:sp>
    </p:spTree>
    <p:extLst>
      <p:ext uri="{BB962C8B-B14F-4D97-AF65-F5344CB8AC3E}">
        <p14:creationId xmlns:p14="http://schemas.microsoft.com/office/powerpoint/2010/main" val="2423671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screen_vide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6C5F8363-FFA4-4395-89B6-66F99561E86D}" type="datetime1">
              <a:rPr lang="sv-SE" smtClean="0"/>
              <a:t>2023-02-01</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805D0F14-08B0-2246-9094-3BAFC7C93BEC}"/>
              </a:ext>
            </a:extLst>
          </p:cNvPr>
          <p:cNvSpPr>
            <a:spLocks noGrp="1"/>
          </p:cNvSpPr>
          <p:nvPr>
            <p:ph type="media" sz="quarter" idx="16"/>
          </p:nvPr>
        </p:nvSpPr>
        <p:spPr>
          <a:xfrm>
            <a:off x="0" y="0"/>
            <a:ext cx="12192000" cy="6858000"/>
          </a:xfrm>
          <a:solidFill>
            <a:schemeClr val="accent5"/>
          </a:solidFill>
        </p:spPr>
        <p:txBody>
          <a:bodyPr/>
          <a:lstStyle/>
          <a:p>
            <a:r>
              <a:rPr lang="sv-SE"/>
              <a:t>Klicka på ikonen för att lägga till ett medieklipp</a:t>
            </a:r>
            <a:endParaRPr lang="en-SE"/>
          </a:p>
        </p:txBody>
      </p:sp>
    </p:spTree>
    <p:extLst>
      <p:ext uri="{BB962C8B-B14F-4D97-AF65-F5344CB8AC3E}">
        <p14:creationId xmlns:p14="http://schemas.microsoft.com/office/powerpoint/2010/main" val="3245553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_without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69833"/>
            <a:ext cx="9144000" cy="2240129"/>
          </a:xfrm>
        </p:spPr>
        <p:txBody>
          <a:bodyPr anchor="b"/>
          <a:lstStyle>
            <a:lvl1pPr algn="ctr">
              <a:defRPr sz="6000"/>
            </a:lvl1pPr>
          </a:lstStyle>
          <a:p>
            <a:r>
              <a:rPr lang="sv-SE"/>
              <a:t>Klicka här för att ändra mall för rubrikformat</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ED70A807-C129-4003-836F-83D7991FD614}" type="datetime1">
              <a:rPr lang="sv-SE" smtClean="0"/>
              <a:t>2023-02-01</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7345DF36-AF89-E948-AD71-90A926D69F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cxnSp>
        <p:nvCxnSpPr>
          <p:cNvPr id="9" name="Straight Connector 8">
            <a:extLst>
              <a:ext uri="{FF2B5EF4-FFF2-40B4-BE49-F238E27FC236}">
                <a16:creationId xmlns:a16="http://schemas.microsoft.com/office/drawing/2014/main" id="{3A4EE3D4-6DB5-104B-856B-9E6A551B45BA}"/>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553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_with our host uni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1967E772-D776-415A-9677-E192DF07C7AA}" type="datetime1">
              <a:rPr lang="sv-SE" smtClean="0"/>
              <a:t>2023-02-01</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Content Placeholder 2">
            <a:extLst>
              <a:ext uri="{FF2B5EF4-FFF2-40B4-BE49-F238E27FC236}">
                <a16:creationId xmlns:a16="http://schemas.microsoft.com/office/drawing/2014/main" id="{B83D36E5-D324-7643-8C5F-81F84C8CFC4A}"/>
              </a:ext>
            </a:extLst>
          </p:cNvPr>
          <p:cNvSpPr>
            <a:spLocks noGrp="1"/>
          </p:cNvSpPr>
          <p:nvPr>
            <p:ph idx="1"/>
          </p:nvPr>
        </p:nvSpPr>
        <p:spPr>
          <a:xfrm>
            <a:off x="838200" y="1620455"/>
            <a:ext cx="10515600" cy="455650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cxnSp>
        <p:nvCxnSpPr>
          <p:cNvPr id="12" name="Straight Connector 11">
            <a:extLst>
              <a:ext uri="{FF2B5EF4-FFF2-40B4-BE49-F238E27FC236}">
                <a16:creationId xmlns:a16="http://schemas.microsoft.com/office/drawing/2014/main" id="{D21A624C-EAFE-AB41-BE6A-6CA890D880EA}"/>
              </a:ext>
            </a:extLst>
          </p:cNvPr>
          <p:cNvCxnSpPr>
            <a:cxnSpLocks/>
          </p:cNvCxnSpPr>
          <p:nvPr userDrawn="1"/>
        </p:nvCxnSpPr>
        <p:spPr>
          <a:xfrm>
            <a:off x="778710" y="1395378"/>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0F62C54-D600-CB4A-A78F-B235D2C97A20}"/>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10" name="Picture 9" descr="A picture containing food&#10;&#10;Description automatically generated">
            <a:extLst>
              <a:ext uri="{FF2B5EF4-FFF2-40B4-BE49-F238E27FC236}">
                <a16:creationId xmlns:a16="http://schemas.microsoft.com/office/drawing/2014/main" id="{FC859456-CBD2-4845-AD4A-75BD8FFD3881}"/>
              </a:ext>
            </a:extLst>
          </p:cNvPr>
          <p:cNvPicPr>
            <a:picLocks noChangeAspect="1"/>
          </p:cNvPicPr>
          <p:nvPr userDrawn="1"/>
        </p:nvPicPr>
        <p:blipFill>
          <a:blip r:embed="rId2"/>
          <a:stretch>
            <a:fillRect/>
          </a:stretch>
        </p:blipFill>
        <p:spPr>
          <a:xfrm>
            <a:off x="8295767" y="1816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70D4001-5C21-D347-8BC3-BEAF16338C8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57576" y="120493"/>
            <a:ext cx="3605531" cy="783426"/>
          </a:xfrm>
          <a:prstGeom prst="rect">
            <a:avLst/>
          </a:prstGeom>
        </p:spPr>
      </p:pic>
    </p:spTree>
    <p:extLst>
      <p:ext uri="{BB962C8B-B14F-4D97-AF65-F5344CB8AC3E}">
        <p14:creationId xmlns:p14="http://schemas.microsoft.com/office/powerpoint/2010/main" val="629134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336000" y="1165480"/>
            <a:ext cx="1152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2002172" y="365126"/>
            <a:ext cx="7315201" cy="537791"/>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9742025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410514" y="207285"/>
            <a:ext cx="11391815"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410515" y="1173870"/>
            <a:ext cx="11391815"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410515" y="6356351"/>
            <a:ext cx="3043885" cy="365125"/>
          </a:xfrm>
          <a:prstGeom prst="rect">
            <a:avLst/>
          </a:prstGeom>
        </p:spPr>
        <p:txBody>
          <a:bodyPr/>
          <a:lstStyle/>
          <a:p>
            <a:fld id="{8CEC639E-0CBF-9D4F-A0BA-59D31147FEB2}" type="datetime1">
              <a:rPr lang="sv-SE" smtClean="0"/>
              <a:pPr/>
              <a:t>2023-02-01</a:t>
            </a:fld>
            <a:endParaRPr lang="sv-SE"/>
          </a:p>
        </p:txBody>
      </p:sp>
      <p:sp>
        <p:nvSpPr>
          <p:cNvPr id="5" name="Platshållare för sidfot 4"/>
          <p:cNvSpPr>
            <a:spLocks noGrp="1"/>
          </p:cNvSpPr>
          <p:nvPr>
            <p:ph type="ftr" sz="quarter" idx="11"/>
          </p:nvPr>
        </p:nvSpPr>
        <p:spPr>
          <a:xfrm>
            <a:off x="4165600" y="6356351"/>
            <a:ext cx="38608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8737600" y="6356351"/>
            <a:ext cx="3064729"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1040899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455664" y="1610684"/>
            <a:ext cx="528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6364364" y="1610684"/>
            <a:ext cx="528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2572056" y="224598"/>
            <a:ext cx="6174297" cy="1134420"/>
          </a:xfrm>
          <a:prstGeom prst="rect">
            <a:avLst/>
          </a:prstGeom>
        </p:spPr>
        <p:txBody>
          <a:bodyPr/>
          <a:lstStyle/>
          <a:p>
            <a:r>
              <a:rPr lang="en-US" dirty="0"/>
              <a:t>Title</a:t>
            </a:r>
          </a:p>
        </p:txBody>
      </p:sp>
    </p:spTree>
    <p:extLst>
      <p:ext uri="{BB962C8B-B14F-4D97-AF65-F5344CB8AC3E}">
        <p14:creationId xmlns:p14="http://schemas.microsoft.com/office/powerpoint/2010/main" val="38060539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177148"/>
            <a:ext cx="105156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838200" y="4031752"/>
            <a:ext cx="1056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838200" y="4783021"/>
            <a:ext cx="1056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9344570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_with our host uni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54757"/>
            <a:ext cx="9144000" cy="2255205"/>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601F1ECC-F0AB-4533-AD42-86D54C977707}" type="datetime1">
              <a:rPr lang="sv-SE" smtClean="0"/>
              <a:t>2023-02-01</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0" name="Picture 9" descr="A picture containing food&#10;&#10;Description automatically generated">
            <a:extLst>
              <a:ext uri="{FF2B5EF4-FFF2-40B4-BE49-F238E27FC236}">
                <a16:creationId xmlns:a16="http://schemas.microsoft.com/office/drawing/2014/main" id="{3D7F189E-74DF-0044-98E4-2B1D3416A9AB}"/>
              </a:ext>
            </a:extLst>
          </p:cNvPr>
          <p:cNvPicPr>
            <a:picLocks noChangeAspect="1"/>
          </p:cNvPicPr>
          <p:nvPr userDrawn="1"/>
        </p:nvPicPr>
        <p:blipFill>
          <a:blip r:embed="rId2"/>
          <a:stretch>
            <a:fillRect/>
          </a:stretch>
        </p:blipFill>
        <p:spPr>
          <a:xfrm>
            <a:off x="8295767" y="4864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37F2DF-D238-5049-8B55-FA9A7B21964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8" name="Straight Connector 7">
            <a:extLst>
              <a:ext uri="{FF2B5EF4-FFF2-40B4-BE49-F238E27FC236}">
                <a16:creationId xmlns:a16="http://schemas.microsoft.com/office/drawing/2014/main" id="{1A56857A-2270-6B42-AD4F-835AC33C4EB9}"/>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4231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_without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69833"/>
            <a:ext cx="9144000" cy="2240129"/>
          </a:xfrm>
        </p:spPr>
        <p:txBody>
          <a:bodyPr anchor="b"/>
          <a:lstStyle>
            <a:lvl1pPr algn="ctr">
              <a:defRPr sz="6000"/>
            </a:lvl1pPr>
          </a:lstStyle>
          <a:p>
            <a:r>
              <a:rPr lang="en-GB" dirty="0"/>
              <a:t>Click to edit Master title style</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9EB36E7B-3104-41FF-817D-7754B7139E48}" type="datetime1">
              <a:rPr lang="sv-SE" smtClean="0"/>
              <a:t>2023-02-01</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7345DF36-AF89-E948-AD71-90A926D69F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9" name="Straight Connector 8">
            <a:extLst>
              <a:ext uri="{FF2B5EF4-FFF2-40B4-BE49-F238E27FC236}">
                <a16:creationId xmlns:a16="http://schemas.microsoft.com/office/drawing/2014/main" id="{3A4EE3D4-6DB5-104B-856B-9E6A551B45BA}"/>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0349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lin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63F94AF0-7C3E-4491-A8C1-66A4175149E4}" type="datetime1">
              <a:rPr lang="sv-SE" smtClean="0"/>
              <a:t>2023-02-01</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3" name="Title 1">
            <a:extLst>
              <a:ext uri="{FF2B5EF4-FFF2-40B4-BE49-F238E27FC236}">
                <a16:creationId xmlns:a16="http://schemas.microsoft.com/office/drawing/2014/main" id="{5324D99D-A094-9649-9FB0-647735FA007D}"/>
              </a:ext>
            </a:extLst>
          </p:cNvPr>
          <p:cNvSpPr>
            <a:spLocks noGrp="1"/>
          </p:cNvSpPr>
          <p:nvPr>
            <p:ph type="title"/>
          </p:nvPr>
        </p:nvSpPr>
        <p:spPr>
          <a:xfrm>
            <a:off x="828261" y="1663451"/>
            <a:ext cx="10515600" cy="871406"/>
          </a:xfrm>
        </p:spPr>
        <p:txBody>
          <a:bodyPr anchor="b">
            <a:noAutofit/>
          </a:bodyPr>
          <a:lstStyle>
            <a:lvl1pPr>
              <a:defRPr sz="3800"/>
            </a:lvl1pPr>
          </a:lstStyle>
          <a:p>
            <a:r>
              <a:rPr lang="en-GB" dirty="0"/>
              <a:t>Click to edit Master title style</a:t>
            </a:r>
            <a:endParaRPr lang="en-SE" dirty="0"/>
          </a:p>
        </p:txBody>
      </p:sp>
      <p:sp>
        <p:nvSpPr>
          <p:cNvPr id="14" name="Text Placeholder 3">
            <a:extLst>
              <a:ext uri="{FF2B5EF4-FFF2-40B4-BE49-F238E27FC236}">
                <a16:creationId xmlns:a16="http://schemas.microsoft.com/office/drawing/2014/main" id="{FE8C6B50-29EA-4449-A6C2-CA30C0C84167}"/>
              </a:ext>
            </a:extLst>
          </p:cNvPr>
          <p:cNvSpPr>
            <a:spLocks noGrp="1"/>
          </p:cNvSpPr>
          <p:nvPr>
            <p:ph type="body" sz="half" idx="2"/>
          </p:nvPr>
        </p:nvSpPr>
        <p:spPr>
          <a:xfrm>
            <a:off x="828259" y="2583004"/>
            <a:ext cx="10515599" cy="495859"/>
          </a:xfrm>
        </p:spPr>
        <p:txBody>
          <a:bodyPr>
            <a:normAutofit/>
          </a:bodyPr>
          <a:lstStyle>
            <a:lvl1pPr marL="0" indent="0">
              <a:buFont typeface="Arial" panose="020B0604020202020204" pitchFamily="34" charset="0"/>
              <a:buNone/>
              <a:defRPr sz="24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pic>
        <p:nvPicPr>
          <p:cNvPr id="16" name="Picture 15" descr="A close up of a logo&#10;&#10;Description automatically generated">
            <a:extLst>
              <a:ext uri="{FF2B5EF4-FFF2-40B4-BE49-F238E27FC236}">
                <a16:creationId xmlns:a16="http://schemas.microsoft.com/office/drawing/2014/main" id="{BF63D60F-BC96-D84E-825E-C6134CF11E7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7" name="Straight Connector 16">
            <a:extLst>
              <a:ext uri="{FF2B5EF4-FFF2-40B4-BE49-F238E27FC236}">
                <a16:creationId xmlns:a16="http://schemas.microsoft.com/office/drawing/2014/main" id="{0914B5A8-E62F-574F-884F-874DB9B599E5}"/>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E9FB31-8022-1C40-B2EF-4622E53CBF65}"/>
              </a:ext>
            </a:extLst>
          </p:cNvPr>
          <p:cNvCxnSpPr>
            <a:cxnSpLocks/>
          </p:cNvCxnSpPr>
          <p:nvPr userDrawn="1"/>
        </p:nvCxnSpPr>
        <p:spPr>
          <a:xfrm>
            <a:off x="778710" y="1476403"/>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611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ub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64C9-BF76-3243-ADDB-8F927511EA59}"/>
              </a:ext>
            </a:extLst>
          </p:cNvPr>
          <p:cNvSpPr>
            <a:spLocks noGrp="1"/>
          </p:cNvSpPr>
          <p:nvPr>
            <p:ph type="title"/>
          </p:nvPr>
        </p:nvSpPr>
        <p:spPr>
          <a:xfrm>
            <a:off x="831850" y="1709738"/>
            <a:ext cx="10515600" cy="2852737"/>
          </a:xfrm>
        </p:spPr>
        <p:txBody>
          <a:bodyPr anchor="b">
            <a:normAutofit/>
          </a:bodyPr>
          <a:lstStyle>
            <a:lvl1pPr>
              <a:defRPr sz="4400"/>
            </a:lvl1pPr>
          </a:lstStyle>
          <a:p>
            <a:r>
              <a:rPr lang="en-GB" dirty="0"/>
              <a:t>Click to edit Master title style</a:t>
            </a:r>
            <a:endParaRPr lang="en-SE" dirty="0"/>
          </a:p>
        </p:txBody>
      </p:sp>
      <p:sp>
        <p:nvSpPr>
          <p:cNvPr id="3" name="Text Placeholder 2">
            <a:extLst>
              <a:ext uri="{FF2B5EF4-FFF2-40B4-BE49-F238E27FC236}">
                <a16:creationId xmlns:a16="http://schemas.microsoft.com/office/drawing/2014/main" id="{32F1F8A0-9F84-094A-ADD3-F4071F7FB5A5}"/>
              </a:ext>
            </a:extLst>
          </p:cNvPr>
          <p:cNvSpPr>
            <a:spLocks noGrp="1"/>
          </p:cNvSpPr>
          <p:nvPr>
            <p:ph type="body" idx="1"/>
          </p:nvPr>
        </p:nvSpPr>
        <p:spPr>
          <a:xfrm>
            <a:off x="831850" y="4589463"/>
            <a:ext cx="10515600" cy="1500187"/>
          </a:xfrm>
        </p:spPr>
        <p:txBody>
          <a:bodyPr/>
          <a:lstStyle>
            <a:lvl1pPr marL="0" indent="0">
              <a:buNone/>
              <a:defRPr sz="2400">
                <a:solidFill>
                  <a:schemeClr val="accent6">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2D930D03-AB96-6741-A3CA-A0A20D76A30A}"/>
              </a:ext>
            </a:extLst>
          </p:cNvPr>
          <p:cNvSpPr>
            <a:spLocks noGrp="1"/>
          </p:cNvSpPr>
          <p:nvPr>
            <p:ph type="dt" sz="half" idx="10"/>
          </p:nvPr>
        </p:nvSpPr>
        <p:spPr/>
        <p:txBody>
          <a:bodyPr/>
          <a:lstStyle/>
          <a:p>
            <a:fld id="{0EDCE6A3-74EA-495A-8D85-78EB7D3BB997}" type="datetime1">
              <a:rPr lang="sv-SE" smtClean="0"/>
              <a:t>2023-02-01</a:t>
            </a:fld>
            <a:endParaRPr lang="en-SE"/>
          </a:p>
        </p:txBody>
      </p:sp>
      <p:sp>
        <p:nvSpPr>
          <p:cNvPr id="5" name="Footer Placeholder 4">
            <a:extLst>
              <a:ext uri="{FF2B5EF4-FFF2-40B4-BE49-F238E27FC236}">
                <a16:creationId xmlns:a16="http://schemas.microsoft.com/office/drawing/2014/main" id="{A4958649-DA59-6249-9659-830BFAE36F8C}"/>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28F5200F-1927-4F46-BE30-9DD64BF69A8C}"/>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91D9563F-6D6E-8748-BE72-B09B5B4D13F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0" name="Straight Connector 9">
            <a:extLst>
              <a:ext uri="{FF2B5EF4-FFF2-40B4-BE49-F238E27FC236}">
                <a16:creationId xmlns:a16="http://schemas.microsoft.com/office/drawing/2014/main" id="{851391E7-28F3-DC4F-95FB-31038B3C7FF8}"/>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953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en-GB" dirty="0"/>
              <a:t>Click to edit Master title style</a:t>
            </a:r>
            <a:endParaRPr lang="en-SE" dirty="0"/>
          </a:p>
        </p:txBody>
      </p:sp>
      <p:sp>
        <p:nvSpPr>
          <p:cNvPr id="3" name="Picture Placeholder 2">
            <a:extLst>
              <a:ext uri="{FF2B5EF4-FFF2-40B4-BE49-F238E27FC236}">
                <a16:creationId xmlns:a16="http://schemas.microsoft.com/office/drawing/2014/main" id="{48CCE356-D3BC-754A-9BBF-EB1FA1E8A83F}"/>
              </a:ext>
            </a:extLst>
          </p:cNvPr>
          <p:cNvSpPr>
            <a:spLocks noGrp="1"/>
          </p:cNvSpPr>
          <p:nvPr>
            <p:ph type="pic" idx="1"/>
          </p:nvPr>
        </p:nvSpPr>
        <p:spPr>
          <a:xfrm>
            <a:off x="0" y="0"/>
            <a:ext cx="5224041" cy="68579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C03CD859-3533-4235-95BD-AD6EB1C19890}" type="datetime1">
              <a:rPr lang="sv-SE" smtClean="0"/>
              <a:t>2023-02-01</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3229875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lin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E901362D-7532-4CDB-A3E8-B45AB8EBECDC}" type="datetime1">
              <a:rPr lang="sv-SE" smtClean="0"/>
              <a:t>2023-02-01</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3" name="Title 1">
            <a:extLst>
              <a:ext uri="{FF2B5EF4-FFF2-40B4-BE49-F238E27FC236}">
                <a16:creationId xmlns:a16="http://schemas.microsoft.com/office/drawing/2014/main" id="{5324D99D-A094-9649-9FB0-647735FA007D}"/>
              </a:ext>
            </a:extLst>
          </p:cNvPr>
          <p:cNvSpPr>
            <a:spLocks noGrp="1"/>
          </p:cNvSpPr>
          <p:nvPr>
            <p:ph type="title"/>
          </p:nvPr>
        </p:nvSpPr>
        <p:spPr>
          <a:xfrm>
            <a:off x="828261" y="1663451"/>
            <a:ext cx="10515600" cy="871406"/>
          </a:xfrm>
        </p:spPr>
        <p:txBody>
          <a:bodyPr anchor="b">
            <a:noAutofit/>
          </a:bodyPr>
          <a:lstStyle>
            <a:lvl1pPr>
              <a:defRPr sz="3800"/>
            </a:lvl1pPr>
          </a:lstStyle>
          <a:p>
            <a:r>
              <a:rPr lang="sv-SE"/>
              <a:t>Klicka här för att ändra mall för rubrikformat</a:t>
            </a:r>
            <a:endParaRPr lang="en-SE" dirty="0"/>
          </a:p>
        </p:txBody>
      </p:sp>
      <p:sp>
        <p:nvSpPr>
          <p:cNvPr id="14" name="Text Placeholder 3">
            <a:extLst>
              <a:ext uri="{FF2B5EF4-FFF2-40B4-BE49-F238E27FC236}">
                <a16:creationId xmlns:a16="http://schemas.microsoft.com/office/drawing/2014/main" id="{FE8C6B50-29EA-4449-A6C2-CA30C0C84167}"/>
              </a:ext>
            </a:extLst>
          </p:cNvPr>
          <p:cNvSpPr>
            <a:spLocks noGrp="1"/>
          </p:cNvSpPr>
          <p:nvPr>
            <p:ph type="body" sz="half" idx="2"/>
          </p:nvPr>
        </p:nvSpPr>
        <p:spPr>
          <a:xfrm>
            <a:off x="828259" y="2583004"/>
            <a:ext cx="10515599" cy="495859"/>
          </a:xfrm>
        </p:spPr>
        <p:txBody>
          <a:bodyPr>
            <a:normAutofit/>
          </a:bodyPr>
          <a:lstStyle>
            <a:lvl1pPr marL="0" indent="0">
              <a:buFont typeface="Arial" panose="020B0604020202020204" pitchFamily="34" charset="0"/>
              <a:buNone/>
              <a:defRPr sz="24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cxnSp>
        <p:nvCxnSpPr>
          <p:cNvPr id="17" name="Straight Connector 16">
            <a:extLst>
              <a:ext uri="{FF2B5EF4-FFF2-40B4-BE49-F238E27FC236}">
                <a16:creationId xmlns:a16="http://schemas.microsoft.com/office/drawing/2014/main" id="{0914B5A8-E62F-574F-884F-874DB9B599E5}"/>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E9FB31-8022-1C40-B2EF-4622E53CBF65}"/>
              </a:ext>
            </a:extLst>
          </p:cNvPr>
          <p:cNvCxnSpPr>
            <a:cxnSpLocks/>
          </p:cNvCxnSpPr>
          <p:nvPr userDrawn="1"/>
        </p:nvCxnSpPr>
        <p:spPr>
          <a:xfrm>
            <a:off x="778710" y="1476403"/>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logo&#10;&#10;Description automatically generated">
            <a:extLst>
              <a:ext uri="{FF2B5EF4-FFF2-40B4-BE49-F238E27FC236}">
                <a16:creationId xmlns:a16="http://schemas.microsoft.com/office/drawing/2014/main" id="{53FA0372-DA0B-E944-BD83-8B1A9A7F991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spTree>
    <p:extLst>
      <p:ext uri="{BB962C8B-B14F-4D97-AF65-F5344CB8AC3E}">
        <p14:creationId xmlns:p14="http://schemas.microsoft.com/office/powerpoint/2010/main" val="3156303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_with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en-GB" dirty="0"/>
              <a:t>Click to edit Master title style</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A60D7E14-8888-4D15-95B6-A08632391821}" type="datetime1">
              <a:rPr lang="sv-SE" smtClean="0"/>
              <a:t>2023-02-01</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9" name="Rectangle 8">
            <a:extLst>
              <a:ext uri="{FF2B5EF4-FFF2-40B4-BE49-F238E27FC236}">
                <a16:creationId xmlns:a16="http://schemas.microsoft.com/office/drawing/2014/main" id="{1ABDC27D-A336-6E4B-B112-3D8F93FE7981}"/>
              </a:ext>
            </a:extLst>
          </p:cNvPr>
          <p:cNvSpPr/>
          <p:nvPr userDrawn="1"/>
        </p:nvSpPr>
        <p:spPr>
          <a:xfrm>
            <a:off x="1" y="0"/>
            <a:ext cx="5256212" cy="6857999"/>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7860396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column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BF0F2A9A-E178-491F-9765-89D0A21A6714}" type="datetime1">
              <a:rPr lang="sv-SE" smtClean="0"/>
              <a:t>2023-02-01</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32774458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ne column_with picture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B833A2B6-0235-4A3C-BBB3-5EE20C7671BD}" type="datetime1">
              <a:rPr lang="sv-SE" smtClean="0"/>
              <a:t>2023-02-01</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14711015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EDD13F0D-52B4-4109-BF99-2037F8BF6819}" type="datetime1">
              <a:rPr lang="sv-SE" smtClean="0"/>
              <a:t>2023-02-01</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735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ne column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1D804209-7EF1-4372-9096-C944EC7ED47F}" type="datetime1">
              <a:rPr lang="sv-SE" smtClean="0"/>
              <a:t>2023-02-01</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3465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486802"/>
            <a:ext cx="5181600" cy="469016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Content Placeholder 3">
            <a:extLst>
              <a:ext uri="{FF2B5EF4-FFF2-40B4-BE49-F238E27FC236}">
                <a16:creationId xmlns:a16="http://schemas.microsoft.com/office/drawing/2014/main" id="{B3A61B6F-7EA9-644D-9EE7-D689D3C4D6B4}"/>
              </a:ext>
            </a:extLst>
          </p:cNvPr>
          <p:cNvSpPr>
            <a:spLocks noGrp="1"/>
          </p:cNvSpPr>
          <p:nvPr>
            <p:ph sz="half" idx="2"/>
          </p:nvPr>
        </p:nvSpPr>
        <p:spPr>
          <a:xfrm>
            <a:off x="6172200" y="1486802"/>
            <a:ext cx="5181600" cy="4690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449F69B6-7F89-4E07-A5F1-19E8BAD82FA9}" type="datetime1">
              <a:rPr lang="sv-SE" smtClean="0"/>
              <a:t>2023-02-01</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EF6E1995-9EF8-6B43-824E-C101AA05EBB5}"/>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3" name="Picture 12" descr="A picture containing light&#10;&#10;Description automatically generated">
            <a:extLst>
              <a:ext uri="{FF2B5EF4-FFF2-40B4-BE49-F238E27FC236}">
                <a16:creationId xmlns:a16="http://schemas.microsoft.com/office/drawing/2014/main" id="{1180D43F-1645-D74C-BC68-E70E910CF8F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5888A04A-B7D7-4445-A7F6-567F660D28AE}"/>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363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81DA74-6559-A246-BF14-34A29F0B6293}"/>
              </a:ext>
            </a:extLst>
          </p:cNvPr>
          <p:cNvSpPr>
            <a:spLocks noGrp="1"/>
          </p:cNvSpPr>
          <p:nvPr>
            <p:ph type="body" idx="1"/>
          </p:nvPr>
        </p:nvSpPr>
        <p:spPr>
          <a:xfrm>
            <a:off x="839788" y="1596064"/>
            <a:ext cx="5157787" cy="5081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F8023958-DDF9-F648-95C8-3A2F7D3B4445}"/>
              </a:ext>
            </a:extLst>
          </p:cNvPr>
          <p:cNvSpPr>
            <a:spLocks noGrp="1"/>
          </p:cNvSpPr>
          <p:nvPr>
            <p:ph sz="half" idx="2"/>
          </p:nvPr>
        </p:nvSpPr>
        <p:spPr>
          <a:xfrm>
            <a:off x="839788" y="2213113"/>
            <a:ext cx="5157787" cy="3976550"/>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Text Placeholder 4">
            <a:extLst>
              <a:ext uri="{FF2B5EF4-FFF2-40B4-BE49-F238E27FC236}">
                <a16:creationId xmlns:a16="http://schemas.microsoft.com/office/drawing/2014/main" id="{AD3F83A3-3657-2445-9DE5-C7C88B5346CA}"/>
              </a:ext>
            </a:extLst>
          </p:cNvPr>
          <p:cNvSpPr>
            <a:spLocks noGrp="1"/>
          </p:cNvSpPr>
          <p:nvPr>
            <p:ph type="body" sz="quarter" idx="3"/>
          </p:nvPr>
        </p:nvSpPr>
        <p:spPr>
          <a:xfrm>
            <a:off x="6172200" y="1596064"/>
            <a:ext cx="5183188" cy="5081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CB4ADB9F-3592-FF47-868F-84CEBA721E61}"/>
              </a:ext>
            </a:extLst>
          </p:cNvPr>
          <p:cNvSpPr>
            <a:spLocks noGrp="1"/>
          </p:cNvSpPr>
          <p:nvPr>
            <p:ph sz="quarter" idx="4"/>
          </p:nvPr>
        </p:nvSpPr>
        <p:spPr>
          <a:xfrm>
            <a:off x="6172200" y="2213113"/>
            <a:ext cx="5183188" cy="3976550"/>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7" name="Date Placeholder 6">
            <a:extLst>
              <a:ext uri="{FF2B5EF4-FFF2-40B4-BE49-F238E27FC236}">
                <a16:creationId xmlns:a16="http://schemas.microsoft.com/office/drawing/2014/main" id="{9E83C99C-A608-864A-A074-2F1CD9971227}"/>
              </a:ext>
            </a:extLst>
          </p:cNvPr>
          <p:cNvSpPr>
            <a:spLocks noGrp="1"/>
          </p:cNvSpPr>
          <p:nvPr>
            <p:ph type="dt" sz="half" idx="10"/>
          </p:nvPr>
        </p:nvSpPr>
        <p:spPr/>
        <p:txBody>
          <a:bodyPr/>
          <a:lstStyle/>
          <a:p>
            <a:fld id="{AB511963-E822-49F5-A407-693111AC31BD}" type="datetime1">
              <a:rPr lang="sv-SE" smtClean="0"/>
              <a:t>2023-02-01</a:t>
            </a:fld>
            <a:endParaRPr lang="en-SE"/>
          </a:p>
        </p:txBody>
      </p:sp>
      <p:sp>
        <p:nvSpPr>
          <p:cNvPr id="8" name="Footer Placeholder 7">
            <a:extLst>
              <a:ext uri="{FF2B5EF4-FFF2-40B4-BE49-F238E27FC236}">
                <a16:creationId xmlns:a16="http://schemas.microsoft.com/office/drawing/2014/main" id="{05A65F0D-CB50-DB4C-B643-8BBDBDC6EF3D}"/>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3BF3F6E3-DEE5-D64E-844E-EA92DBE41A30}"/>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B6406C0-0623-CF40-9192-9ECCC4C76DCD}"/>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3" name="Picture 12" descr="A picture containing light&#10;&#10;Description automatically generated">
            <a:extLst>
              <a:ext uri="{FF2B5EF4-FFF2-40B4-BE49-F238E27FC236}">
                <a16:creationId xmlns:a16="http://schemas.microsoft.com/office/drawing/2014/main" id="{60E44778-6BC3-9E44-9901-27C147E1394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187F76E0-270B-7241-AE1D-1277BA6E99FC}"/>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0680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s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590261"/>
            <a:ext cx="3145016" cy="4586702"/>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4A2AC964-AB30-4B8F-A4A2-7A51D1BF2D09}" type="datetime1">
              <a:rPr lang="sv-SE" smtClean="0"/>
              <a:t>2023-02-01</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495800" y="1587086"/>
            <a:ext cx="3145016" cy="4586702"/>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4" name="Picture Placeholder 13">
            <a:extLst>
              <a:ext uri="{FF2B5EF4-FFF2-40B4-BE49-F238E27FC236}">
                <a16:creationId xmlns:a16="http://schemas.microsoft.com/office/drawing/2014/main" id="{22B0097B-7898-C540-A510-74BFB149DFB0}"/>
              </a:ext>
            </a:extLst>
          </p:cNvPr>
          <p:cNvSpPr>
            <a:spLocks noGrp="1"/>
          </p:cNvSpPr>
          <p:nvPr>
            <p:ph type="pic" sz="quarter" idx="15"/>
          </p:nvPr>
        </p:nvSpPr>
        <p:spPr>
          <a:xfrm>
            <a:off x="8153400" y="1587086"/>
            <a:ext cx="3148595" cy="4586702"/>
          </a:xfrm>
          <a:solidFill>
            <a:schemeClr val="accent6"/>
          </a:solidFill>
        </p:spPr>
        <p:txBody>
          <a:bodyPr/>
          <a:lstStyle/>
          <a:p>
            <a:endParaRPr lang="en-SE"/>
          </a:p>
        </p:txBody>
      </p:sp>
      <p:sp>
        <p:nvSpPr>
          <p:cNvPr id="15" name="Title 1">
            <a:extLst>
              <a:ext uri="{FF2B5EF4-FFF2-40B4-BE49-F238E27FC236}">
                <a16:creationId xmlns:a16="http://schemas.microsoft.com/office/drawing/2014/main" id="{93154B94-A779-F845-A04B-B2B93C2FBBD1}"/>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7" name="Picture 16" descr="A picture containing light&#10;&#10;Description automatically generated">
            <a:extLst>
              <a:ext uri="{FF2B5EF4-FFF2-40B4-BE49-F238E27FC236}">
                <a16:creationId xmlns:a16="http://schemas.microsoft.com/office/drawing/2014/main" id="{E6702E27-792C-0646-A67C-3083FC9C1A8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8" name="Straight Connector 17">
            <a:extLst>
              <a:ext uri="{FF2B5EF4-FFF2-40B4-BE49-F238E27FC236}">
                <a16:creationId xmlns:a16="http://schemas.microsoft.com/office/drawing/2014/main" id="{C54C66CF-7EDF-D54E-8975-3C0CEC7C4EFB}"/>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874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990571" y="1709532"/>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0D96B584-A8FB-42F4-B5BD-39BA93AEAA72}" type="datetime1">
              <a:rPr lang="sv-SE" smtClean="0"/>
              <a:t>2023-02-01</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572291" y="1706357"/>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3" name="Content Placeholder 2">
            <a:extLst>
              <a:ext uri="{FF2B5EF4-FFF2-40B4-BE49-F238E27FC236}">
                <a16:creationId xmlns:a16="http://schemas.microsoft.com/office/drawing/2014/main" id="{4B0D00D4-87E8-FC49-A11E-1674C0199F56}"/>
              </a:ext>
            </a:extLst>
          </p:cNvPr>
          <p:cNvSpPr>
            <a:spLocks noGrp="1"/>
          </p:cNvSpPr>
          <p:nvPr>
            <p:ph sz="half" idx="14"/>
          </p:nvPr>
        </p:nvSpPr>
        <p:spPr>
          <a:xfrm>
            <a:off x="8154011" y="1706357"/>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4926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x picture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37216967-6FF9-4502-85BB-54DDDEFAF232}" type="datetime1">
              <a:rPr lang="sv-SE" smtClean="0"/>
              <a:t>2023-02-01</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Picture Placeholder 13">
            <a:extLst>
              <a:ext uri="{FF2B5EF4-FFF2-40B4-BE49-F238E27FC236}">
                <a16:creationId xmlns:a16="http://schemas.microsoft.com/office/drawing/2014/main" id="{356174EE-E1FC-1549-92D3-27228F8A6EC4}"/>
              </a:ext>
            </a:extLst>
          </p:cNvPr>
          <p:cNvSpPr>
            <a:spLocks noGrp="1"/>
          </p:cNvSpPr>
          <p:nvPr>
            <p:ph type="pic" sz="quarter" idx="17"/>
          </p:nvPr>
        </p:nvSpPr>
        <p:spPr>
          <a:xfrm>
            <a:off x="859398" y="1557868"/>
            <a:ext cx="3080368" cy="1867795"/>
          </a:xfrm>
          <a:solidFill>
            <a:schemeClr val="accent6"/>
          </a:solidFill>
        </p:spPr>
        <p:txBody>
          <a:bodyPr/>
          <a:lstStyle/>
          <a:p>
            <a:endParaRPr lang="en-SE"/>
          </a:p>
        </p:txBody>
      </p:sp>
      <p:sp>
        <p:nvSpPr>
          <p:cNvPr id="19" name="Picture Placeholder 13">
            <a:extLst>
              <a:ext uri="{FF2B5EF4-FFF2-40B4-BE49-F238E27FC236}">
                <a16:creationId xmlns:a16="http://schemas.microsoft.com/office/drawing/2014/main" id="{447581F5-E5A1-9941-9B80-304E1C8A22BA}"/>
              </a:ext>
            </a:extLst>
          </p:cNvPr>
          <p:cNvSpPr>
            <a:spLocks noGrp="1"/>
          </p:cNvSpPr>
          <p:nvPr>
            <p:ph type="pic" sz="quarter" idx="18"/>
          </p:nvPr>
        </p:nvSpPr>
        <p:spPr>
          <a:xfrm>
            <a:off x="859398" y="3995264"/>
            <a:ext cx="3080368" cy="1867795"/>
          </a:xfrm>
          <a:solidFill>
            <a:schemeClr val="accent6"/>
          </a:solidFill>
        </p:spPr>
        <p:txBody>
          <a:bodyPr/>
          <a:lstStyle/>
          <a:p>
            <a:endParaRPr lang="en-SE"/>
          </a:p>
        </p:txBody>
      </p:sp>
      <p:sp>
        <p:nvSpPr>
          <p:cNvPr id="22" name="Text Placeholder 2">
            <a:extLst>
              <a:ext uri="{FF2B5EF4-FFF2-40B4-BE49-F238E27FC236}">
                <a16:creationId xmlns:a16="http://schemas.microsoft.com/office/drawing/2014/main" id="{AA784B64-64BD-BA48-B359-7D4A03877177}"/>
              </a:ext>
            </a:extLst>
          </p:cNvPr>
          <p:cNvSpPr>
            <a:spLocks noGrp="1"/>
          </p:cNvSpPr>
          <p:nvPr>
            <p:ph type="body" idx="1"/>
          </p:nvPr>
        </p:nvSpPr>
        <p:spPr>
          <a:xfrm>
            <a:off x="848140" y="3486702"/>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3" name="Text Placeholder 2">
            <a:extLst>
              <a:ext uri="{FF2B5EF4-FFF2-40B4-BE49-F238E27FC236}">
                <a16:creationId xmlns:a16="http://schemas.microsoft.com/office/drawing/2014/main" id="{EE81B823-48D0-B040-9982-F46A26004A93}"/>
              </a:ext>
            </a:extLst>
          </p:cNvPr>
          <p:cNvSpPr>
            <a:spLocks noGrp="1"/>
          </p:cNvSpPr>
          <p:nvPr>
            <p:ph type="body" idx="26"/>
          </p:nvPr>
        </p:nvSpPr>
        <p:spPr>
          <a:xfrm>
            <a:off x="848139" y="5930290"/>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4" name="Picture Placeholder 13">
            <a:extLst>
              <a:ext uri="{FF2B5EF4-FFF2-40B4-BE49-F238E27FC236}">
                <a16:creationId xmlns:a16="http://schemas.microsoft.com/office/drawing/2014/main" id="{F6033C9C-07C1-3947-BB55-9F23F6448C4B}"/>
              </a:ext>
            </a:extLst>
          </p:cNvPr>
          <p:cNvSpPr>
            <a:spLocks noGrp="1"/>
          </p:cNvSpPr>
          <p:nvPr>
            <p:ph type="pic" sz="quarter" idx="27"/>
          </p:nvPr>
        </p:nvSpPr>
        <p:spPr>
          <a:xfrm>
            <a:off x="4567073" y="1557868"/>
            <a:ext cx="3080368" cy="1867795"/>
          </a:xfrm>
          <a:solidFill>
            <a:schemeClr val="accent6"/>
          </a:solidFill>
        </p:spPr>
        <p:txBody>
          <a:bodyPr/>
          <a:lstStyle/>
          <a:p>
            <a:endParaRPr lang="en-SE"/>
          </a:p>
        </p:txBody>
      </p:sp>
      <p:sp>
        <p:nvSpPr>
          <p:cNvPr id="35" name="Picture Placeholder 13">
            <a:extLst>
              <a:ext uri="{FF2B5EF4-FFF2-40B4-BE49-F238E27FC236}">
                <a16:creationId xmlns:a16="http://schemas.microsoft.com/office/drawing/2014/main" id="{82386599-CCDD-E642-A696-F4D5532A56E3}"/>
              </a:ext>
            </a:extLst>
          </p:cNvPr>
          <p:cNvSpPr>
            <a:spLocks noGrp="1"/>
          </p:cNvSpPr>
          <p:nvPr>
            <p:ph type="pic" sz="quarter" idx="28"/>
          </p:nvPr>
        </p:nvSpPr>
        <p:spPr>
          <a:xfrm>
            <a:off x="4567073" y="3995264"/>
            <a:ext cx="3080368" cy="1867795"/>
          </a:xfrm>
          <a:solidFill>
            <a:schemeClr val="accent6"/>
          </a:solidFill>
        </p:spPr>
        <p:txBody>
          <a:bodyPr/>
          <a:lstStyle/>
          <a:p>
            <a:endParaRPr lang="en-SE"/>
          </a:p>
        </p:txBody>
      </p:sp>
      <p:sp>
        <p:nvSpPr>
          <p:cNvPr id="36" name="Text Placeholder 2">
            <a:extLst>
              <a:ext uri="{FF2B5EF4-FFF2-40B4-BE49-F238E27FC236}">
                <a16:creationId xmlns:a16="http://schemas.microsoft.com/office/drawing/2014/main" id="{B61E2E21-BE07-564D-9F0D-C5463C6B6CDF}"/>
              </a:ext>
            </a:extLst>
          </p:cNvPr>
          <p:cNvSpPr>
            <a:spLocks noGrp="1"/>
          </p:cNvSpPr>
          <p:nvPr>
            <p:ph type="body" idx="29"/>
          </p:nvPr>
        </p:nvSpPr>
        <p:spPr>
          <a:xfrm>
            <a:off x="4555816" y="3486702"/>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7" name="Text Placeholder 2">
            <a:extLst>
              <a:ext uri="{FF2B5EF4-FFF2-40B4-BE49-F238E27FC236}">
                <a16:creationId xmlns:a16="http://schemas.microsoft.com/office/drawing/2014/main" id="{90AA0173-F413-9245-8A54-18821E00AFC4}"/>
              </a:ext>
            </a:extLst>
          </p:cNvPr>
          <p:cNvSpPr>
            <a:spLocks noGrp="1"/>
          </p:cNvSpPr>
          <p:nvPr>
            <p:ph type="body" idx="30"/>
          </p:nvPr>
        </p:nvSpPr>
        <p:spPr>
          <a:xfrm>
            <a:off x="4555815" y="5930290"/>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8" name="Picture Placeholder 13">
            <a:extLst>
              <a:ext uri="{FF2B5EF4-FFF2-40B4-BE49-F238E27FC236}">
                <a16:creationId xmlns:a16="http://schemas.microsoft.com/office/drawing/2014/main" id="{A7F7E436-ADED-E24B-8DBE-441C72DFD28B}"/>
              </a:ext>
            </a:extLst>
          </p:cNvPr>
          <p:cNvSpPr>
            <a:spLocks noGrp="1"/>
          </p:cNvSpPr>
          <p:nvPr>
            <p:ph type="pic" sz="quarter" idx="31"/>
          </p:nvPr>
        </p:nvSpPr>
        <p:spPr>
          <a:xfrm>
            <a:off x="8263491" y="1557868"/>
            <a:ext cx="3080368" cy="1867795"/>
          </a:xfrm>
          <a:solidFill>
            <a:schemeClr val="accent6"/>
          </a:solidFill>
        </p:spPr>
        <p:txBody>
          <a:bodyPr/>
          <a:lstStyle/>
          <a:p>
            <a:endParaRPr lang="en-SE"/>
          </a:p>
        </p:txBody>
      </p:sp>
      <p:sp>
        <p:nvSpPr>
          <p:cNvPr id="39" name="Picture Placeholder 13">
            <a:extLst>
              <a:ext uri="{FF2B5EF4-FFF2-40B4-BE49-F238E27FC236}">
                <a16:creationId xmlns:a16="http://schemas.microsoft.com/office/drawing/2014/main" id="{1B3C5658-CAF7-224D-A319-1FF6AC8FD861}"/>
              </a:ext>
            </a:extLst>
          </p:cNvPr>
          <p:cNvSpPr>
            <a:spLocks noGrp="1"/>
          </p:cNvSpPr>
          <p:nvPr>
            <p:ph type="pic" sz="quarter" idx="32"/>
          </p:nvPr>
        </p:nvSpPr>
        <p:spPr>
          <a:xfrm>
            <a:off x="8263491" y="3995264"/>
            <a:ext cx="3080368" cy="1867795"/>
          </a:xfrm>
          <a:solidFill>
            <a:schemeClr val="accent6"/>
          </a:solidFill>
        </p:spPr>
        <p:txBody>
          <a:bodyPr/>
          <a:lstStyle/>
          <a:p>
            <a:endParaRPr lang="en-SE"/>
          </a:p>
        </p:txBody>
      </p:sp>
      <p:sp>
        <p:nvSpPr>
          <p:cNvPr id="40" name="Text Placeholder 2">
            <a:extLst>
              <a:ext uri="{FF2B5EF4-FFF2-40B4-BE49-F238E27FC236}">
                <a16:creationId xmlns:a16="http://schemas.microsoft.com/office/drawing/2014/main" id="{4F14060D-6306-6148-9507-2F40EF4F8019}"/>
              </a:ext>
            </a:extLst>
          </p:cNvPr>
          <p:cNvSpPr>
            <a:spLocks noGrp="1"/>
          </p:cNvSpPr>
          <p:nvPr>
            <p:ph type="body" idx="33"/>
          </p:nvPr>
        </p:nvSpPr>
        <p:spPr>
          <a:xfrm>
            <a:off x="8263492" y="3509517"/>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1" name="Text Placeholder 2">
            <a:extLst>
              <a:ext uri="{FF2B5EF4-FFF2-40B4-BE49-F238E27FC236}">
                <a16:creationId xmlns:a16="http://schemas.microsoft.com/office/drawing/2014/main" id="{73469DD7-B1A0-6248-A00B-B7F73CB98EEC}"/>
              </a:ext>
            </a:extLst>
          </p:cNvPr>
          <p:cNvSpPr>
            <a:spLocks noGrp="1"/>
          </p:cNvSpPr>
          <p:nvPr>
            <p:ph type="body" idx="34"/>
          </p:nvPr>
        </p:nvSpPr>
        <p:spPr>
          <a:xfrm>
            <a:off x="8263491" y="5953105"/>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Tree>
    <p:extLst>
      <p:ext uri="{BB962C8B-B14F-4D97-AF65-F5344CB8AC3E}">
        <p14:creationId xmlns:p14="http://schemas.microsoft.com/office/powerpoint/2010/main" val="1577650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ubsection ">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64C9-BF76-3243-ADDB-8F927511EA59}"/>
              </a:ext>
            </a:extLst>
          </p:cNvPr>
          <p:cNvSpPr>
            <a:spLocks noGrp="1"/>
          </p:cNvSpPr>
          <p:nvPr>
            <p:ph type="title"/>
          </p:nvPr>
        </p:nvSpPr>
        <p:spPr>
          <a:xfrm>
            <a:off x="831850" y="1709738"/>
            <a:ext cx="10515600" cy="2852737"/>
          </a:xfrm>
        </p:spPr>
        <p:txBody>
          <a:bodyPr anchor="b">
            <a:normAutofit/>
          </a:bodyPr>
          <a:lstStyle>
            <a:lvl1pPr>
              <a:defRPr sz="4400"/>
            </a:lvl1pPr>
          </a:lstStyle>
          <a:p>
            <a:r>
              <a:rPr lang="sv-SE"/>
              <a:t>Klicka här för att ändra mall för rubrikformat</a:t>
            </a:r>
            <a:endParaRPr lang="en-SE" dirty="0"/>
          </a:p>
        </p:txBody>
      </p:sp>
      <p:sp>
        <p:nvSpPr>
          <p:cNvPr id="3" name="Text Placeholder 2">
            <a:extLst>
              <a:ext uri="{FF2B5EF4-FFF2-40B4-BE49-F238E27FC236}">
                <a16:creationId xmlns:a16="http://schemas.microsoft.com/office/drawing/2014/main" id="{32F1F8A0-9F84-094A-ADD3-F4071F7FB5A5}"/>
              </a:ext>
            </a:extLst>
          </p:cNvPr>
          <p:cNvSpPr>
            <a:spLocks noGrp="1"/>
          </p:cNvSpPr>
          <p:nvPr>
            <p:ph type="body" idx="1"/>
          </p:nvPr>
        </p:nvSpPr>
        <p:spPr>
          <a:xfrm>
            <a:off x="831850" y="4589463"/>
            <a:ext cx="10515600" cy="1500187"/>
          </a:xfrm>
        </p:spPr>
        <p:txBody>
          <a:bodyPr/>
          <a:lstStyle>
            <a:lvl1pPr marL="0" indent="0">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2D930D03-AB96-6741-A3CA-A0A20D76A30A}"/>
              </a:ext>
            </a:extLst>
          </p:cNvPr>
          <p:cNvSpPr>
            <a:spLocks noGrp="1"/>
          </p:cNvSpPr>
          <p:nvPr>
            <p:ph type="dt" sz="half" idx="10"/>
          </p:nvPr>
        </p:nvSpPr>
        <p:spPr/>
        <p:txBody>
          <a:bodyPr/>
          <a:lstStyle/>
          <a:p>
            <a:fld id="{F67B3C72-E7FA-4B64-B683-794DCA102CBA}" type="datetime1">
              <a:rPr lang="sv-SE" smtClean="0"/>
              <a:t>2023-02-01</a:t>
            </a:fld>
            <a:endParaRPr lang="en-SE"/>
          </a:p>
        </p:txBody>
      </p:sp>
      <p:sp>
        <p:nvSpPr>
          <p:cNvPr id="5" name="Footer Placeholder 4">
            <a:extLst>
              <a:ext uri="{FF2B5EF4-FFF2-40B4-BE49-F238E27FC236}">
                <a16:creationId xmlns:a16="http://schemas.microsoft.com/office/drawing/2014/main" id="{A4958649-DA59-6249-9659-830BFAE36F8C}"/>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28F5200F-1927-4F46-BE30-9DD64BF69A8C}"/>
              </a:ext>
            </a:extLst>
          </p:cNvPr>
          <p:cNvSpPr>
            <a:spLocks noGrp="1"/>
          </p:cNvSpPr>
          <p:nvPr>
            <p:ph type="sldNum" sz="quarter" idx="12"/>
          </p:nvPr>
        </p:nvSpPr>
        <p:spPr/>
        <p:txBody>
          <a:bodyPr/>
          <a:lstStyle/>
          <a:p>
            <a:fld id="{35221EB6-9A4B-514E-B577-5DABAA360181}" type="slidenum">
              <a:rPr lang="en-SE" smtClean="0"/>
              <a:t>‹#›</a:t>
            </a:fld>
            <a:endParaRPr lang="en-SE"/>
          </a:p>
        </p:txBody>
      </p:sp>
      <p:cxnSp>
        <p:nvCxnSpPr>
          <p:cNvPr id="10" name="Straight Connector 9">
            <a:extLst>
              <a:ext uri="{FF2B5EF4-FFF2-40B4-BE49-F238E27FC236}">
                <a16:creationId xmlns:a16="http://schemas.microsoft.com/office/drawing/2014/main" id="{851391E7-28F3-DC4F-95FB-31038B3C7FF8}"/>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automatically generated">
            <a:extLst>
              <a:ext uri="{FF2B5EF4-FFF2-40B4-BE49-F238E27FC236}">
                <a16:creationId xmlns:a16="http://schemas.microsoft.com/office/drawing/2014/main" id="{86C374B5-CC58-8140-9E62-5C3A9B6E771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spTree>
    <p:extLst>
      <p:ext uri="{BB962C8B-B14F-4D97-AF65-F5344CB8AC3E}">
        <p14:creationId xmlns:p14="http://schemas.microsoft.com/office/powerpoint/2010/main" val="3402393816"/>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en-GB" dirty="0"/>
              <a:t>Click to edit Master title style</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74820CA9-D4E8-4D17-BDE8-2426ECB9D2DD}" type="datetime1">
              <a:rPr lang="sv-SE" smtClean="0"/>
              <a:t>2023-02-01</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7" name="Picture Placeholder 13">
            <a:extLst>
              <a:ext uri="{FF2B5EF4-FFF2-40B4-BE49-F238E27FC236}">
                <a16:creationId xmlns:a16="http://schemas.microsoft.com/office/drawing/2014/main" id="{1390964C-B744-9A45-A187-7409C43502F2}"/>
              </a:ext>
            </a:extLst>
          </p:cNvPr>
          <p:cNvSpPr>
            <a:spLocks noGrp="1"/>
          </p:cNvSpPr>
          <p:nvPr>
            <p:ph type="pic" sz="quarter" idx="15"/>
          </p:nvPr>
        </p:nvSpPr>
        <p:spPr>
          <a:xfrm>
            <a:off x="837825" y="1782662"/>
            <a:ext cx="7772775" cy="4420913"/>
          </a:xfrm>
          <a:solidFill>
            <a:schemeClr val="accent6"/>
          </a:solidFill>
        </p:spPr>
        <p:txBody>
          <a:bodyPr/>
          <a:lstStyle/>
          <a:p>
            <a:endParaRPr lang="en-SE" dirty="0"/>
          </a:p>
        </p:txBody>
      </p:sp>
    </p:spTree>
    <p:extLst>
      <p:ext uri="{BB962C8B-B14F-4D97-AF65-F5344CB8AC3E}">
        <p14:creationId xmlns:p14="http://schemas.microsoft.com/office/powerpoint/2010/main" val="11840305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_with 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en-GB" dirty="0"/>
              <a:t>Click to edit Master title style</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4CCD1350-2DEC-48B6-98C5-602C2781BE45}" type="datetime1">
              <a:rPr lang="sv-SE" smtClean="0"/>
              <a:t>2023-02-01</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45AE5EBC-233F-D545-830B-F2A20FC31F60}"/>
              </a:ext>
            </a:extLst>
          </p:cNvPr>
          <p:cNvSpPr>
            <a:spLocks noGrp="1"/>
          </p:cNvSpPr>
          <p:nvPr>
            <p:ph type="media" sz="quarter" idx="16"/>
          </p:nvPr>
        </p:nvSpPr>
        <p:spPr>
          <a:xfrm>
            <a:off x="838200" y="1782662"/>
            <a:ext cx="7772400" cy="4420913"/>
          </a:xfrm>
          <a:solidFill>
            <a:schemeClr val="accent6"/>
          </a:solidFill>
        </p:spPr>
        <p:txBody>
          <a:bodyPr/>
          <a:lstStyle/>
          <a:p>
            <a:endParaRPr lang="en-SE"/>
          </a:p>
        </p:txBody>
      </p:sp>
    </p:spTree>
    <p:extLst>
      <p:ext uri="{BB962C8B-B14F-4D97-AF65-F5344CB8AC3E}">
        <p14:creationId xmlns:p14="http://schemas.microsoft.com/office/powerpoint/2010/main" val="23084365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lscreen_pictur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F851BF11-EC35-4831-AF84-4D7330E2EEAB}" type="datetime1">
              <a:rPr lang="sv-SE" smtClean="0"/>
              <a:t>2023-02-01</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7" name="Picture Placeholder 13">
            <a:extLst>
              <a:ext uri="{FF2B5EF4-FFF2-40B4-BE49-F238E27FC236}">
                <a16:creationId xmlns:a16="http://schemas.microsoft.com/office/drawing/2014/main" id="{A490B878-6ECA-EE4F-9B5C-354F90AB037E}"/>
              </a:ext>
            </a:extLst>
          </p:cNvPr>
          <p:cNvSpPr>
            <a:spLocks noGrp="1"/>
          </p:cNvSpPr>
          <p:nvPr>
            <p:ph type="pic" sz="quarter" idx="15"/>
          </p:nvPr>
        </p:nvSpPr>
        <p:spPr>
          <a:xfrm>
            <a:off x="0" y="0"/>
            <a:ext cx="12192000" cy="6858000"/>
          </a:xfrm>
          <a:solidFill>
            <a:schemeClr val="accent6"/>
          </a:solidFill>
        </p:spPr>
        <p:txBody>
          <a:bodyPr/>
          <a:lstStyle/>
          <a:p>
            <a:endParaRPr lang="en-SE" dirty="0"/>
          </a:p>
        </p:txBody>
      </p:sp>
    </p:spTree>
    <p:extLst>
      <p:ext uri="{BB962C8B-B14F-4D97-AF65-F5344CB8AC3E}">
        <p14:creationId xmlns:p14="http://schemas.microsoft.com/office/powerpoint/2010/main" val="5322313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llscreen_vide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A4327F4A-5893-4B25-8981-CD664523FAE5}" type="datetime1">
              <a:rPr lang="sv-SE" smtClean="0"/>
              <a:t>2023-02-01</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805D0F14-08B0-2246-9094-3BAFC7C93BEC}"/>
              </a:ext>
            </a:extLst>
          </p:cNvPr>
          <p:cNvSpPr>
            <a:spLocks noGrp="1"/>
          </p:cNvSpPr>
          <p:nvPr>
            <p:ph type="media" sz="quarter" idx="16"/>
          </p:nvPr>
        </p:nvSpPr>
        <p:spPr>
          <a:xfrm>
            <a:off x="0" y="0"/>
            <a:ext cx="12192000" cy="6858000"/>
          </a:xfrm>
          <a:solidFill>
            <a:schemeClr val="accent6"/>
          </a:solidFill>
        </p:spPr>
        <p:txBody>
          <a:bodyPr/>
          <a:lstStyle/>
          <a:p>
            <a:endParaRPr lang="en-SE"/>
          </a:p>
        </p:txBody>
      </p:sp>
    </p:spTree>
    <p:extLst>
      <p:ext uri="{BB962C8B-B14F-4D97-AF65-F5344CB8AC3E}">
        <p14:creationId xmlns:p14="http://schemas.microsoft.com/office/powerpoint/2010/main" val="37214582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 column_with our host uni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DEE96976-1C7B-42BA-AC7E-C7467F00F411}" type="datetime1">
              <a:rPr lang="sv-SE" smtClean="0"/>
              <a:t>2023-02-01</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Content Placeholder 2">
            <a:extLst>
              <a:ext uri="{FF2B5EF4-FFF2-40B4-BE49-F238E27FC236}">
                <a16:creationId xmlns:a16="http://schemas.microsoft.com/office/drawing/2014/main" id="{B83D36E5-D324-7643-8C5F-81F84C8CFC4A}"/>
              </a:ext>
            </a:extLst>
          </p:cNvPr>
          <p:cNvSpPr>
            <a:spLocks noGrp="1"/>
          </p:cNvSpPr>
          <p:nvPr>
            <p:ph idx="1"/>
          </p:nvPr>
        </p:nvSpPr>
        <p:spPr>
          <a:xfrm>
            <a:off x="838200" y="1620455"/>
            <a:ext cx="10515600" cy="455650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cxnSp>
        <p:nvCxnSpPr>
          <p:cNvPr id="12" name="Straight Connector 11">
            <a:extLst>
              <a:ext uri="{FF2B5EF4-FFF2-40B4-BE49-F238E27FC236}">
                <a16:creationId xmlns:a16="http://schemas.microsoft.com/office/drawing/2014/main" id="{D21A624C-EAFE-AB41-BE6A-6CA890D880EA}"/>
              </a:ext>
            </a:extLst>
          </p:cNvPr>
          <p:cNvCxnSpPr>
            <a:cxnSpLocks/>
          </p:cNvCxnSpPr>
          <p:nvPr userDrawn="1"/>
        </p:nvCxnSpPr>
        <p:spPr>
          <a:xfrm>
            <a:off x="778710" y="1395378"/>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food&#10;&#10;Description automatically generated">
            <a:extLst>
              <a:ext uri="{FF2B5EF4-FFF2-40B4-BE49-F238E27FC236}">
                <a16:creationId xmlns:a16="http://schemas.microsoft.com/office/drawing/2014/main" id="{9D321763-2196-5949-A4C4-5C6095E8386A}"/>
              </a:ext>
            </a:extLst>
          </p:cNvPr>
          <p:cNvPicPr>
            <a:picLocks noChangeAspect="1"/>
          </p:cNvPicPr>
          <p:nvPr userDrawn="1"/>
        </p:nvPicPr>
        <p:blipFill>
          <a:blip r:embed="rId2"/>
          <a:stretch>
            <a:fillRect/>
          </a:stretch>
        </p:blipFill>
        <p:spPr>
          <a:xfrm>
            <a:off x="8295767" y="486408"/>
            <a:ext cx="3058033" cy="768350"/>
          </a:xfrm>
          <a:prstGeom prst="rect">
            <a:avLst/>
          </a:prstGeom>
        </p:spPr>
      </p:pic>
      <p:pic>
        <p:nvPicPr>
          <p:cNvPr id="14" name="Picture 13" descr="A close up of a logo&#10;&#10;Description automatically generated">
            <a:extLst>
              <a:ext uri="{FF2B5EF4-FFF2-40B4-BE49-F238E27FC236}">
                <a16:creationId xmlns:a16="http://schemas.microsoft.com/office/drawing/2014/main" id="{0C5AE585-8785-0240-9577-627154EBD35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5" name="Straight Connector 14">
            <a:extLst>
              <a:ext uri="{FF2B5EF4-FFF2-40B4-BE49-F238E27FC236}">
                <a16:creationId xmlns:a16="http://schemas.microsoft.com/office/drawing/2014/main" id="{00F62C54-D600-CB4A-A78F-B235D2C97A20}"/>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932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sv-SE"/>
              <a:t>Klicka här för att ändra mall för rubrikformat</a:t>
            </a:r>
            <a:endParaRPr lang="en-SE" dirty="0"/>
          </a:p>
        </p:txBody>
      </p:sp>
      <p:sp>
        <p:nvSpPr>
          <p:cNvPr id="3" name="Picture Placeholder 2">
            <a:extLst>
              <a:ext uri="{FF2B5EF4-FFF2-40B4-BE49-F238E27FC236}">
                <a16:creationId xmlns:a16="http://schemas.microsoft.com/office/drawing/2014/main" id="{48CCE356-D3BC-754A-9BBF-EB1FA1E8A83F}"/>
              </a:ext>
            </a:extLst>
          </p:cNvPr>
          <p:cNvSpPr>
            <a:spLocks noGrp="1"/>
          </p:cNvSpPr>
          <p:nvPr>
            <p:ph type="pic" idx="1"/>
          </p:nvPr>
        </p:nvSpPr>
        <p:spPr>
          <a:xfrm>
            <a:off x="0" y="0"/>
            <a:ext cx="5224041" cy="68579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1" name="Date Placeholder 10"/>
          <p:cNvSpPr>
            <a:spLocks noGrp="1"/>
          </p:cNvSpPr>
          <p:nvPr>
            <p:ph type="dt" sz="half" idx="10"/>
          </p:nvPr>
        </p:nvSpPr>
        <p:spPr/>
        <p:txBody>
          <a:bodyPr/>
          <a:lstStyle/>
          <a:p>
            <a:fld id="{A43A9D8E-04BF-43F4-90B7-C89EF2547A12}" type="datetime1">
              <a:rPr lang="sv-SE" smtClean="0"/>
              <a:t>2023-02-01</a:t>
            </a:fld>
            <a:endParaRPr lang="en-SE" dirty="0"/>
          </a:p>
        </p:txBody>
      </p:sp>
      <p:sp>
        <p:nvSpPr>
          <p:cNvPr id="12" name="Footer Placeholder 11"/>
          <p:cNvSpPr>
            <a:spLocks noGrp="1"/>
          </p:cNvSpPr>
          <p:nvPr>
            <p:ph type="ftr" sz="quarter" idx="11"/>
          </p:nvPr>
        </p:nvSpPr>
        <p:spPr/>
        <p:txBody>
          <a:bodyPr/>
          <a:lstStyle/>
          <a:p>
            <a:endParaRPr lang="en-SE"/>
          </a:p>
        </p:txBody>
      </p:sp>
      <p:sp>
        <p:nvSpPr>
          <p:cNvPr id="13" name="Slide Number Placeholder 12"/>
          <p:cNvSpPr>
            <a:spLocks noGrp="1"/>
          </p:cNvSpPr>
          <p:nvPr>
            <p:ph type="sldNum" sz="quarter" idx="12"/>
          </p:nvPr>
        </p:nvSpPr>
        <p:spPr/>
        <p:txBody>
          <a:bodyPr/>
          <a:lstStyle/>
          <a:p>
            <a:fld id="{35221EB6-9A4B-514E-B577-5DABAA360181}" type="slidenum">
              <a:rPr lang="en-SE" smtClean="0"/>
              <a:t>‹#›</a:t>
            </a:fld>
            <a:endParaRPr lang="en-SE"/>
          </a:p>
        </p:txBody>
      </p:sp>
      <p:pic>
        <p:nvPicPr>
          <p:cNvPr id="6" name="Graphic 5">
            <a:extLst>
              <a:ext uri="{FF2B5EF4-FFF2-40B4-BE49-F238E27FC236}">
                <a16:creationId xmlns:a16="http://schemas.microsoft.com/office/drawing/2014/main" id="{13BECC30-E3A3-7742-A3EB-417448FEBB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3407" y="365125"/>
            <a:ext cx="1641599" cy="602847"/>
          </a:xfrm>
          <a:prstGeom prst="rect">
            <a:avLst/>
          </a:prstGeom>
        </p:spPr>
      </p:pic>
    </p:spTree>
    <p:extLst>
      <p:ext uri="{BB962C8B-B14F-4D97-AF65-F5344CB8AC3E}">
        <p14:creationId xmlns:p14="http://schemas.microsoft.com/office/powerpoint/2010/main" val="720505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with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sv-SE"/>
              <a:t>Klicka här för att ändra mall för rubrikformat</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551E62BB-5EED-4661-8E2F-1958381D9409}" type="datetime1">
              <a:rPr lang="sv-SE" smtClean="0"/>
              <a:t>2023-02-01</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9" name="Rectangle 8">
            <a:extLst>
              <a:ext uri="{FF2B5EF4-FFF2-40B4-BE49-F238E27FC236}">
                <a16:creationId xmlns:a16="http://schemas.microsoft.com/office/drawing/2014/main" id="{1ABDC27D-A336-6E4B-B112-3D8F93FE7981}"/>
              </a:ext>
            </a:extLst>
          </p:cNvPr>
          <p:cNvSpPr/>
          <p:nvPr userDrawn="1"/>
        </p:nvSpPr>
        <p:spPr>
          <a:xfrm>
            <a:off x="1" y="0"/>
            <a:ext cx="5256212" cy="6857999"/>
          </a:xfrm>
          <a:prstGeom prst="rect">
            <a:avLst/>
          </a:prstGeom>
          <a:solidFill>
            <a:srgbClr val="A7C9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0" name="Graphic 9">
            <a:extLst>
              <a:ext uri="{FF2B5EF4-FFF2-40B4-BE49-F238E27FC236}">
                <a16:creationId xmlns:a16="http://schemas.microsoft.com/office/drawing/2014/main" id="{01987801-3CC3-F243-8910-80E8391494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3407" y="365125"/>
            <a:ext cx="1641599" cy="602847"/>
          </a:xfrm>
          <a:prstGeom prst="rect">
            <a:avLst/>
          </a:prstGeom>
        </p:spPr>
      </p:pic>
    </p:spTree>
    <p:extLst>
      <p:ext uri="{BB962C8B-B14F-4D97-AF65-F5344CB8AC3E}">
        <p14:creationId xmlns:p14="http://schemas.microsoft.com/office/powerpoint/2010/main" val="238302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6408EEAE-66ED-44AE-B37C-FD2C1E45C326}" type="datetime1">
              <a:rPr lang="sv-SE" smtClean="0"/>
              <a:t>2023-02-01</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2095018" y="365126"/>
            <a:ext cx="8281434" cy="830128"/>
          </a:xfrm>
        </p:spPr>
        <p:txBody>
          <a:bodyPr/>
          <a:lstStyle/>
          <a:p>
            <a:r>
              <a:rPr lang="sv-SE"/>
              <a:t>Klicka här för att ändra mall för rubrikformat</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507053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_with picture_no bullet 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6577E3BE-8C50-49F9-870C-A45F565924F9}" type="datetime1">
              <a:rPr lang="sv-SE" smtClean="0"/>
              <a:t>2023-02-01</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2095018" y="365126"/>
            <a:ext cx="8281434" cy="830128"/>
          </a:xfrm>
        </p:spPr>
        <p:txBody>
          <a:bodyPr/>
          <a:lstStyle/>
          <a:p>
            <a:r>
              <a:rPr lang="sv-SE"/>
              <a:t>Klicka här för att ändra mall för rubrikformat</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1135358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CDFC4D25-E039-42FB-9F83-88AA0D33893B}" type="datetime1">
              <a:rPr lang="sv-SE" smtClean="0"/>
              <a:t>2023-02-01</a:t>
            </a:fld>
            <a:endParaRPr lang="en-SE" dirty="0"/>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2463282" y="365126"/>
            <a:ext cx="7913170" cy="830128"/>
          </a:xfrm>
        </p:spPr>
        <p:txBody>
          <a:bodyPr/>
          <a:lstStyle>
            <a:lvl1pPr algn="ctr">
              <a:defRPr/>
            </a:lvl1pPr>
          </a:lstStyle>
          <a:p>
            <a:r>
              <a:rPr lang="sv-SE"/>
              <a:t>Klicka här för att ändra mall för rubrikformat</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82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7450B-7DB0-6549-B90C-D198DCA4884F}"/>
              </a:ext>
            </a:extLst>
          </p:cNvPr>
          <p:cNvSpPr>
            <a:spLocks noGrp="1"/>
          </p:cNvSpPr>
          <p:nvPr>
            <p:ph type="title"/>
          </p:nvPr>
        </p:nvSpPr>
        <p:spPr>
          <a:xfrm>
            <a:off x="2523280" y="365125"/>
            <a:ext cx="6591769" cy="1325563"/>
          </a:xfrm>
          <a:prstGeom prst="rect">
            <a:avLst/>
          </a:prstGeom>
        </p:spPr>
        <p:txBody>
          <a:bodyPr vert="horz" lIns="91440" tIns="45720" rIns="91440" bIns="45720" rtlCol="0" anchor="ctr">
            <a:normAutofit/>
          </a:bodyPr>
          <a:lstStyle/>
          <a:p>
            <a:r>
              <a:rPr lang="sv-SE"/>
              <a:t>Klicka här för att ändra mall för rubrikformat</a:t>
            </a:r>
            <a:endParaRPr lang="en-SE" dirty="0"/>
          </a:p>
        </p:txBody>
      </p:sp>
      <p:sp>
        <p:nvSpPr>
          <p:cNvPr id="3" name="Text Placeholder 2">
            <a:extLst>
              <a:ext uri="{FF2B5EF4-FFF2-40B4-BE49-F238E27FC236}">
                <a16:creationId xmlns:a16="http://schemas.microsoft.com/office/drawing/2014/main" id="{367C81CA-B5B3-C24C-A670-8E2DF1085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Date Placeholder 3">
            <a:extLst>
              <a:ext uri="{FF2B5EF4-FFF2-40B4-BE49-F238E27FC236}">
                <a16:creationId xmlns:a16="http://schemas.microsoft.com/office/drawing/2014/main" id="{E7C29635-5A72-F645-B573-2527BEC41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A540C4-79C0-4C65-AAAD-34311DB5FFD6}" type="datetime1">
              <a:rPr lang="sv-SE" smtClean="0"/>
              <a:t>2023-02-01</a:t>
            </a:fld>
            <a:endParaRPr lang="en-SE" dirty="0"/>
          </a:p>
        </p:txBody>
      </p:sp>
      <p:sp>
        <p:nvSpPr>
          <p:cNvPr id="5" name="Footer Placeholder 4">
            <a:extLst>
              <a:ext uri="{FF2B5EF4-FFF2-40B4-BE49-F238E27FC236}">
                <a16:creationId xmlns:a16="http://schemas.microsoft.com/office/drawing/2014/main" id="{FDE40280-FBDB-E647-BC41-CA933A44ED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728A5040-A631-044A-B25B-D6DA44C4E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21EB6-9A4B-514E-B577-5DABAA360181}" type="slidenum">
              <a:rPr lang="en-SE" smtClean="0"/>
              <a:t>‹#›</a:t>
            </a:fld>
            <a:endParaRPr lang="en-SE"/>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211610" y="238589"/>
            <a:ext cx="1640339" cy="880778"/>
          </a:xfrm>
          <a:prstGeom prst="rect">
            <a:avLst/>
          </a:prstGeom>
        </p:spPr>
      </p:pic>
    </p:spTree>
    <p:extLst>
      <p:ext uri="{BB962C8B-B14F-4D97-AF65-F5344CB8AC3E}">
        <p14:creationId xmlns:p14="http://schemas.microsoft.com/office/powerpoint/2010/main" val="4072643455"/>
      </p:ext>
    </p:extLst>
  </p:cSld>
  <p:clrMap bg1="lt1" tx1="dk1" bg2="lt2" tx2="dk2" accent1="accent1" accent2="accent2" accent3="accent3" accent4="accent4" accent5="accent5" accent6="accent6" hlink="hlink" folHlink="folHlink"/>
  <p:sldLayoutIdLst>
    <p:sldLayoutId id="2147483870" r:id="rId1"/>
    <p:sldLayoutId id="2147483888" r:id="rId2"/>
    <p:sldLayoutId id="2147483931" r:id="rId3"/>
    <p:sldLayoutId id="2147483872" r:id="rId4"/>
    <p:sldLayoutId id="2147483880" r:id="rId5"/>
    <p:sldLayoutId id="2147483906" r:id="rId6"/>
    <p:sldLayoutId id="2147483884" r:id="rId7"/>
    <p:sldLayoutId id="2147483932" r:id="rId8"/>
    <p:sldLayoutId id="2147483871" r:id="rId9"/>
    <p:sldLayoutId id="2147483933" r:id="rId10"/>
    <p:sldLayoutId id="2147483873" r:id="rId11"/>
    <p:sldLayoutId id="2147483874" r:id="rId12"/>
    <p:sldLayoutId id="2147483881" r:id="rId13"/>
    <p:sldLayoutId id="2147483882" r:id="rId14"/>
    <p:sldLayoutId id="2147483929" r:id="rId15"/>
    <p:sldLayoutId id="2147483875" r:id="rId16"/>
    <p:sldLayoutId id="2147483885" r:id="rId17"/>
    <p:sldLayoutId id="2147483886" r:id="rId18"/>
    <p:sldLayoutId id="2147483887" r:id="rId19"/>
    <p:sldLayoutId id="2147483907" r:id="rId20"/>
    <p:sldLayoutId id="2147483938" r:id="rId21"/>
    <p:sldLayoutId id="2147483939" r:id="rId22"/>
    <p:sldLayoutId id="2147483940" r:id="rId23"/>
    <p:sldLayoutId id="2147483941" r:id="rId24"/>
  </p:sldLayoutIdLst>
  <p:hf sldNum="0" hdr="0" ftr="0"/>
  <p:txStyles>
    <p:titleStyle>
      <a:lvl1pPr algn="ctr" defTabSz="914400" rtl="0" eaLnBrk="1" latinLnBrk="0" hangingPunct="1">
        <a:lnSpc>
          <a:spcPct val="90000"/>
        </a:lnSpc>
        <a:spcBef>
          <a:spcPct val="0"/>
        </a:spcBef>
        <a:buNone/>
        <a:defRPr sz="4000" b="1" kern="1200">
          <a:solidFill>
            <a:schemeClr val="bg2">
              <a:lumMod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7450B-7DB0-6549-B90C-D198DCA4884F}"/>
              </a:ext>
            </a:extLst>
          </p:cNvPr>
          <p:cNvSpPr>
            <a:spLocks noGrp="1"/>
          </p:cNvSpPr>
          <p:nvPr>
            <p:ph type="title"/>
          </p:nvPr>
        </p:nvSpPr>
        <p:spPr>
          <a:xfrm>
            <a:off x="838200" y="365125"/>
            <a:ext cx="8276850" cy="1325563"/>
          </a:xfrm>
          <a:prstGeom prst="rect">
            <a:avLst/>
          </a:prstGeom>
        </p:spPr>
        <p:txBody>
          <a:bodyPr vert="horz" lIns="91440" tIns="45720" rIns="91440" bIns="45720" rtlCol="0" anchor="ctr">
            <a:normAutofit/>
          </a:bodyPr>
          <a:lstStyle/>
          <a:p>
            <a:r>
              <a:rPr lang="en-GB" dirty="0"/>
              <a:t>Click to edit Master title style</a:t>
            </a:r>
            <a:endParaRPr lang="en-SE" dirty="0"/>
          </a:p>
        </p:txBody>
      </p:sp>
      <p:sp>
        <p:nvSpPr>
          <p:cNvPr id="3" name="Text Placeholder 2">
            <a:extLst>
              <a:ext uri="{FF2B5EF4-FFF2-40B4-BE49-F238E27FC236}">
                <a16:creationId xmlns:a16="http://schemas.microsoft.com/office/drawing/2014/main" id="{367C81CA-B5B3-C24C-A670-8E2DF1085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Date Placeholder 3">
            <a:extLst>
              <a:ext uri="{FF2B5EF4-FFF2-40B4-BE49-F238E27FC236}">
                <a16:creationId xmlns:a16="http://schemas.microsoft.com/office/drawing/2014/main" id="{E7C29635-5A72-F645-B573-2527BEC41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BDD69-496E-4686-9229-1E679295E21B}" type="datetime1">
              <a:rPr lang="sv-SE" smtClean="0"/>
              <a:t>2023-02-01</a:t>
            </a:fld>
            <a:endParaRPr lang="en-SE"/>
          </a:p>
        </p:txBody>
      </p:sp>
      <p:sp>
        <p:nvSpPr>
          <p:cNvPr id="5" name="Footer Placeholder 4">
            <a:extLst>
              <a:ext uri="{FF2B5EF4-FFF2-40B4-BE49-F238E27FC236}">
                <a16:creationId xmlns:a16="http://schemas.microsoft.com/office/drawing/2014/main" id="{FDE40280-FBDB-E647-BC41-CA933A44ED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728A5040-A631-044A-B25B-D6DA44C4E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21EB6-9A4B-514E-B577-5DABAA360181}" type="slidenum">
              <a:rPr lang="en-SE" smtClean="0"/>
              <a:t>‹#›</a:t>
            </a:fld>
            <a:endParaRPr lang="en-SE"/>
          </a:p>
        </p:txBody>
      </p:sp>
    </p:spTree>
    <p:extLst>
      <p:ext uri="{BB962C8B-B14F-4D97-AF65-F5344CB8AC3E}">
        <p14:creationId xmlns:p14="http://schemas.microsoft.com/office/powerpoint/2010/main" val="4186701793"/>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4" r:id="rId3"/>
    <p:sldLayoutId id="2147483915" r:id="rId4"/>
    <p:sldLayoutId id="2147483916" r:id="rId5"/>
    <p:sldLayoutId id="2147483917" r:id="rId6"/>
    <p:sldLayoutId id="2147483918" r:id="rId7"/>
    <p:sldLayoutId id="2147483934" r:id="rId8"/>
    <p:sldLayoutId id="2147483919" r:id="rId9"/>
    <p:sldLayoutId id="2147483936" r:id="rId10"/>
    <p:sldLayoutId id="2147483920" r:id="rId11"/>
    <p:sldLayoutId id="2147483921" r:id="rId12"/>
    <p:sldLayoutId id="2147483922" r:id="rId13"/>
    <p:sldLayoutId id="2147483923" r:id="rId14"/>
    <p:sldLayoutId id="2147483930" r:id="rId15"/>
    <p:sldLayoutId id="2147483924" r:id="rId16"/>
    <p:sldLayoutId id="2147483925" r:id="rId17"/>
    <p:sldLayoutId id="2147483927" r:id="rId18"/>
    <p:sldLayoutId id="2147483928" r:id="rId19"/>
    <p:sldLayoutId id="2147483937" r:id="rId20"/>
  </p:sldLayoutIdLst>
  <p:hf sldNum="0" hdr="0" ftr="0"/>
  <p:txStyles>
    <p:titleStyle>
      <a:lvl1pPr algn="l" defTabSz="914400" rtl="0" eaLnBrk="1" latinLnBrk="0" hangingPunct="1">
        <a:lnSpc>
          <a:spcPct val="90000"/>
        </a:lnSpc>
        <a:spcBef>
          <a:spcPct val="0"/>
        </a:spcBef>
        <a:buNone/>
        <a:defRPr sz="4000" b="1" kern="1200">
          <a:solidFill>
            <a:schemeClr val="bg2">
              <a:lumMod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ctrTitle"/>
          </p:nvPr>
        </p:nvSpPr>
        <p:spPr>
          <a:xfrm>
            <a:off x="1523999" y="1269833"/>
            <a:ext cx="10397067" cy="2240129"/>
          </a:xfrm>
        </p:spPr>
        <p:txBody>
          <a:bodyPr/>
          <a:lstStyle/>
          <a:p>
            <a:pPr algn="l"/>
            <a:r>
              <a:rPr lang="en-GB" dirty="0"/>
              <a:t>Variant-calling Workflow</a:t>
            </a:r>
          </a:p>
        </p:txBody>
      </p:sp>
      <p:sp>
        <p:nvSpPr>
          <p:cNvPr id="8" name="Platshållare för innehåll 7">
            <a:extLst>
              <a:ext uri="{FF2B5EF4-FFF2-40B4-BE49-F238E27FC236}">
                <a16:creationId xmlns:a16="http://schemas.microsoft.com/office/drawing/2014/main" id="{36D0A602-77EA-FB40-B120-D7BDB3BFBB00}"/>
              </a:ext>
            </a:extLst>
          </p:cNvPr>
          <p:cNvSpPr>
            <a:spLocks noGrp="1"/>
          </p:cNvSpPr>
          <p:nvPr>
            <p:ph type="subTitle" idx="1"/>
          </p:nvPr>
        </p:nvSpPr>
        <p:spPr>
          <a:xfrm>
            <a:off x="1524000" y="3827815"/>
            <a:ext cx="9144000" cy="1655762"/>
          </a:xfrm>
        </p:spPr>
        <p:txBody>
          <a:bodyPr/>
          <a:lstStyle/>
          <a:p>
            <a:r>
              <a:rPr lang="en-GB" dirty="0"/>
              <a:t>Markus Mayrhofer</a:t>
            </a:r>
          </a:p>
        </p:txBody>
      </p:sp>
    </p:spTree>
    <p:extLst>
      <p:ext uri="{BB962C8B-B14F-4D97-AF65-F5344CB8AC3E}">
        <p14:creationId xmlns:p14="http://schemas.microsoft.com/office/powerpoint/2010/main" val="113171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dirty="0"/>
              <a:t>Alignment</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881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reference genome</a:t>
            </a:r>
          </a:p>
        </p:txBody>
      </p:sp>
      <p:pic>
        <p:nvPicPr>
          <p:cNvPr id="4" name="Picture 3"/>
          <p:cNvPicPr>
            <a:picLocks noChangeAspect="1"/>
          </p:cNvPicPr>
          <p:nvPr/>
        </p:nvPicPr>
        <p:blipFill>
          <a:blip r:embed="rId2"/>
          <a:stretch>
            <a:fillRect/>
          </a:stretch>
        </p:blipFill>
        <p:spPr>
          <a:xfrm>
            <a:off x="1831885" y="2577351"/>
            <a:ext cx="3509538" cy="1680324"/>
          </a:xfrm>
          <a:prstGeom prst="rect">
            <a:avLst/>
          </a:prstGeom>
        </p:spPr>
      </p:pic>
      <p:sp>
        <p:nvSpPr>
          <p:cNvPr id="5" name="TextBox 4"/>
          <p:cNvSpPr txBox="1"/>
          <p:nvPr/>
        </p:nvSpPr>
        <p:spPr>
          <a:xfrm>
            <a:off x="5485626" y="1662282"/>
            <a:ext cx="5225911" cy="3222036"/>
          </a:xfrm>
          <a:prstGeom prst="rect">
            <a:avLst/>
          </a:prstGeom>
          <a:noFill/>
        </p:spPr>
        <p:txBody>
          <a:bodyPr wrap="square" rtlCol="0">
            <a:spAutoFit/>
          </a:bodyPr>
          <a:lstStyle/>
          <a:p>
            <a:r>
              <a:rPr lang="en-US" sz="1846" dirty="0"/>
              <a:t>A reference genome is a </a:t>
            </a:r>
            <a:r>
              <a:rPr lang="en-US" sz="2000" dirty="0"/>
              <a:t>haploid nucleic acid sequence which represents a species genome.</a:t>
            </a:r>
          </a:p>
          <a:p>
            <a:pPr lvl="1"/>
            <a:endParaRPr lang="en-US" sz="1846" i="1" dirty="0"/>
          </a:p>
          <a:p>
            <a:r>
              <a:rPr lang="en-US" dirty="0">
                <a:cs typeface="Courier"/>
              </a:rPr>
              <a:t>The first draft of the human genome contained 150,000 gaps.</a:t>
            </a:r>
          </a:p>
          <a:p>
            <a:endParaRPr lang="en-US" dirty="0">
              <a:cs typeface="Courier"/>
            </a:endParaRPr>
          </a:p>
          <a:p>
            <a:r>
              <a:rPr lang="en-US" dirty="0">
                <a:cs typeface="Courier"/>
              </a:rPr>
              <a:t>GRCh37: 250 gaps</a:t>
            </a:r>
          </a:p>
          <a:p>
            <a:endParaRPr lang="en-US" dirty="0">
              <a:cs typeface="Courier"/>
            </a:endParaRPr>
          </a:p>
          <a:p>
            <a:r>
              <a:rPr lang="en-US" dirty="0"/>
              <a:t>We will work with GRCh37 in the lab. </a:t>
            </a:r>
            <a:endParaRPr lang="en-US" dirty="0">
              <a:cs typeface="Courier"/>
            </a:endParaRPr>
          </a:p>
          <a:p>
            <a:endParaRPr lang="en-GB" sz="1846" dirty="0"/>
          </a:p>
          <a:p>
            <a:endParaRPr lang="en-GB" sz="1846" dirty="0"/>
          </a:p>
        </p:txBody>
      </p:sp>
    </p:spTree>
    <p:extLst>
      <p:ext uri="{BB962C8B-B14F-4D97-AF65-F5344CB8AC3E}">
        <p14:creationId xmlns:p14="http://schemas.microsoft.com/office/powerpoint/2010/main" val="4141839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innehåll 5">
            <a:extLst>
              <a:ext uri="{FF2B5EF4-FFF2-40B4-BE49-F238E27FC236}">
                <a16:creationId xmlns:a16="http://schemas.microsoft.com/office/drawing/2014/main" id="{E5F5F4E3-5275-8549-850B-88832ED09B49}"/>
              </a:ext>
            </a:extLst>
          </p:cNvPr>
          <p:cNvSpPr>
            <a:spLocks noGrp="1"/>
          </p:cNvSpPr>
          <p:nvPr>
            <p:ph idx="1"/>
          </p:nvPr>
        </p:nvSpPr>
        <p:spPr/>
        <p:txBody>
          <a:bodyPr>
            <a:normAutofit fontScale="92500" lnSpcReduction="10000"/>
          </a:bodyPr>
          <a:lstStyle/>
          <a:p>
            <a:pPr marL="0" indent="0">
              <a:buNone/>
            </a:pPr>
            <a:br>
              <a:rPr lang="en-GB" dirty="0"/>
            </a:br>
            <a:r>
              <a:rPr lang="en-GB" dirty="0"/>
              <a:t>The reference genome sequence is used as input in many bioinformatics applications for NGS data:</a:t>
            </a:r>
          </a:p>
          <a:p>
            <a:r>
              <a:rPr lang="en-GB" dirty="0"/>
              <a:t>	mapping</a:t>
            </a:r>
          </a:p>
          <a:p>
            <a:r>
              <a:rPr lang="en-GB" dirty="0"/>
              <a:t>	variant calling</a:t>
            </a:r>
          </a:p>
          <a:p>
            <a:r>
              <a:rPr lang="en-GB" dirty="0"/>
              <a:t>	annotation </a:t>
            </a:r>
          </a:p>
          <a:p>
            <a:pPr marL="0" indent="0">
              <a:buNone/>
            </a:pPr>
            <a:endParaRPr lang="en-GB" dirty="0"/>
          </a:p>
          <a:p>
            <a:pPr marL="0" indent="0">
              <a:buNone/>
            </a:pPr>
            <a:r>
              <a:rPr lang="en-GB" dirty="0"/>
              <a:t>You must keep track of which version of the reference genome your data was mapped to.</a:t>
            </a:r>
          </a:p>
          <a:p>
            <a:pPr marL="0" indent="0">
              <a:buNone/>
            </a:pPr>
            <a:endParaRPr lang="en-GB" dirty="0"/>
          </a:p>
          <a:p>
            <a:pPr marL="0" indent="0">
              <a:buNone/>
            </a:pPr>
            <a:r>
              <a:rPr lang="en-GB" dirty="0"/>
              <a:t>The same version must be used in all downstream analyses.</a:t>
            </a:r>
          </a:p>
        </p:txBody>
      </p:sp>
      <p:sp>
        <p:nvSpPr>
          <p:cNvPr id="5" name="Rubrik 4">
            <a:extLst>
              <a:ext uri="{FF2B5EF4-FFF2-40B4-BE49-F238E27FC236}">
                <a16:creationId xmlns:a16="http://schemas.microsoft.com/office/drawing/2014/main" id="{782B371B-BA0B-9C4A-89BB-01C73D53A901}"/>
              </a:ext>
            </a:extLst>
          </p:cNvPr>
          <p:cNvSpPr>
            <a:spLocks noGrp="1"/>
          </p:cNvSpPr>
          <p:nvPr>
            <p:ph type="title"/>
          </p:nvPr>
        </p:nvSpPr>
        <p:spPr>
          <a:xfrm>
            <a:off x="2138766" y="380624"/>
            <a:ext cx="8516655" cy="830128"/>
          </a:xfrm>
        </p:spPr>
        <p:txBody>
          <a:bodyPr>
            <a:normAutofit fontScale="90000"/>
          </a:bodyPr>
          <a:lstStyle/>
          <a:p>
            <a:r>
              <a:rPr lang="en-GB" dirty="0"/>
              <a:t>Keep track of the reference version!</a:t>
            </a:r>
          </a:p>
        </p:txBody>
      </p:sp>
    </p:spTree>
    <p:extLst>
      <p:ext uri="{BB962C8B-B14F-4D97-AF65-F5344CB8AC3E}">
        <p14:creationId xmlns:p14="http://schemas.microsoft.com/office/powerpoint/2010/main" val="3415560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rmAutofit fontScale="92500" lnSpcReduction="10000"/>
          </a:bodyPr>
          <a:lstStyle/>
          <a:p>
            <a:r>
              <a:rPr lang="en-US" dirty="0"/>
              <a:t>Most large files we work with, such as the reference genome, need an index</a:t>
            </a:r>
          </a:p>
          <a:p>
            <a:endParaRPr lang="en-US" dirty="0"/>
          </a:p>
          <a:p>
            <a:r>
              <a:rPr lang="en-US" dirty="0"/>
              <a:t>Allows </a:t>
            </a:r>
            <a:r>
              <a:rPr lang="en-US"/>
              <a:t>efficient access </a:t>
            </a:r>
            <a:r>
              <a:rPr lang="en-US" dirty="0"/>
              <a:t>to the file</a:t>
            </a:r>
          </a:p>
          <a:p>
            <a:endParaRPr lang="en-US" dirty="0"/>
          </a:p>
          <a:p>
            <a:r>
              <a:rPr lang="en-US" dirty="0"/>
              <a:t>Different indices for different file-types</a:t>
            </a:r>
          </a:p>
          <a:p>
            <a:endParaRPr lang="en-US" dirty="0"/>
          </a:p>
          <a:p>
            <a:r>
              <a:rPr lang="en-US" dirty="0"/>
              <a:t>Bwa index = </a:t>
            </a:r>
            <a:r>
              <a:rPr lang="en-GB" dirty="0"/>
              <a:t>Burrows-Wheeler transform of reference genome (several files)</a:t>
            </a:r>
          </a:p>
          <a:p>
            <a:endParaRPr lang="en-US" dirty="0"/>
          </a:p>
          <a:p>
            <a:r>
              <a:rPr lang="en-US" dirty="0"/>
              <a:t>Needs index: </a:t>
            </a:r>
            <a:r>
              <a:rPr lang="en-US" dirty="0" err="1"/>
              <a:t>fasta</a:t>
            </a:r>
            <a:r>
              <a:rPr lang="en-US" dirty="0"/>
              <a:t>, bam </a:t>
            </a:r>
            <a:r>
              <a:rPr lang="en-US" dirty="0" err="1"/>
              <a:t>vcf</a:t>
            </a:r>
            <a:r>
              <a:rPr lang="en-US" dirty="0"/>
              <a:t> files</a:t>
            </a:r>
          </a:p>
        </p:txBody>
      </p:sp>
      <p:sp>
        <p:nvSpPr>
          <p:cNvPr id="4" name="Slide Number Placeholder 3"/>
          <p:cNvSpPr>
            <a:spLocks noGrp="1"/>
          </p:cNvSpPr>
          <p:nvPr>
            <p:ph type="sldNum" sz="quarter" idx="12"/>
          </p:nvPr>
        </p:nvSpPr>
        <p:spPr/>
        <p:txBody>
          <a:bodyPr/>
          <a:lstStyle/>
          <a:p>
            <a:fld id="{97DED537-10C4-8C40-8E87-51060FF45365}" type="slidenum">
              <a:rPr lang="sv-SE" smtClean="0"/>
              <a:pPr/>
              <a:t>13</a:t>
            </a:fld>
            <a:endParaRPr lang="sv-SE"/>
          </a:p>
        </p:txBody>
      </p:sp>
      <p:sp>
        <p:nvSpPr>
          <p:cNvPr id="2" name="Title 1"/>
          <p:cNvSpPr>
            <a:spLocks noGrp="1"/>
          </p:cNvSpPr>
          <p:nvPr>
            <p:ph type="title"/>
          </p:nvPr>
        </p:nvSpPr>
        <p:spPr/>
        <p:txBody>
          <a:bodyPr>
            <a:normAutofit/>
          </a:bodyPr>
          <a:lstStyle/>
          <a:p>
            <a:r>
              <a:rPr lang="en-US" dirty="0"/>
              <a:t>File indices</a:t>
            </a:r>
          </a:p>
        </p:txBody>
      </p:sp>
    </p:spTree>
    <p:extLst>
      <p:ext uri="{BB962C8B-B14F-4D97-AF65-F5344CB8AC3E}">
        <p14:creationId xmlns:p14="http://schemas.microsoft.com/office/powerpoint/2010/main" val="1708175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97820" y="3530001"/>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AACAGGTATATCTTCCCCGCTAGCTAGCTAGCTAGCTAGCTAGCTAGCTACCCTCTTCCTTAGGGACTGTAC</a:t>
            </a:r>
          </a:p>
        </p:txBody>
      </p:sp>
      <p:sp>
        <p:nvSpPr>
          <p:cNvPr id="8" name="TextBox 7"/>
          <p:cNvSpPr txBox="1"/>
          <p:nvPr/>
        </p:nvSpPr>
        <p:spPr>
          <a:xfrm>
            <a:off x="1496428" y="3528018"/>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a:t>
            </a:r>
            <a:r>
              <a:rPr lang="en-US" sz="1754" dirty="0">
                <a:solidFill>
                  <a:srgbClr val="FF0000"/>
                </a:solidFill>
                <a:latin typeface="Courier New"/>
                <a:cs typeface="Courier New"/>
              </a:rPr>
              <a:t>GCTAGCTAGCTAGCTACCCT</a:t>
            </a:r>
            <a:r>
              <a:rPr lang="en-US" sz="1754" dirty="0">
                <a:latin typeface="Courier New"/>
                <a:cs typeface="Courier New"/>
              </a:rPr>
              <a:t>CTTCCTTAGGGACTGTAC</a:t>
            </a:r>
          </a:p>
        </p:txBody>
      </p:sp>
      <p:sp>
        <p:nvSpPr>
          <p:cNvPr id="2" name="Title 1"/>
          <p:cNvSpPr>
            <a:spLocks noGrp="1"/>
          </p:cNvSpPr>
          <p:nvPr>
            <p:ph type="title"/>
          </p:nvPr>
        </p:nvSpPr>
        <p:spPr/>
        <p:txBody>
          <a:bodyPr>
            <a:normAutofit/>
          </a:bodyPr>
          <a:lstStyle/>
          <a:p>
            <a:r>
              <a:rPr lang="en-US" dirty="0"/>
              <a:t>Alignment</a:t>
            </a:r>
          </a:p>
        </p:txBody>
      </p:sp>
      <p:sp>
        <p:nvSpPr>
          <p:cNvPr id="7" name="TextBox 6"/>
          <p:cNvSpPr txBox="1"/>
          <p:nvPr/>
        </p:nvSpPr>
        <p:spPr>
          <a:xfrm>
            <a:off x="6039383" y="3827685"/>
            <a:ext cx="2854985" cy="350919"/>
          </a:xfrm>
          <a:prstGeom prst="rect">
            <a:avLst/>
          </a:prstGeom>
          <a:noFill/>
        </p:spPr>
        <p:txBody>
          <a:bodyPr wrap="none" lIns="80187" tIns="40095" rIns="80187" bIns="40095" rtlCol="0">
            <a:spAutoFit/>
          </a:bodyPr>
          <a:lstStyle/>
          <a:p>
            <a:r>
              <a:rPr lang="en-US" sz="1754" dirty="0">
                <a:solidFill>
                  <a:srgbClr val="FF0000"/>
                </a:solidFill>
                <a:latin typeface="Courier New"/>
                <a:cs typeface="Courier New"/>
              </a:rPr>
              <a:t>GCTAGCTAGCTAGCTACCCT</a:t>
            </a:r>
          </a:p>
        </p:txBody>
      </p:sp>
    </p:spTree>
    <p:extLst>
      <p:ext uri="{BB962C8B-B14F-4D97-AF65-F5344CB8AC3E}">
        <p14:creationId xmlns:p14="http://schemas.microsoft.com/office/powerpoint/2010/main" val="29719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descr="En bild som visar text&#10;&#10;Automatiskt genererad beskrivning">
            <a:extLst>
              <a:ext uri="{FF2B5EF4-FFF2-40B4-BE49-F238E27FC236}">
                <a16:creationId xmlns:a16="http://schemas.microsoft.com/office/drawing/2014/main" id="{C9B30CC1-DF44-4A48-895D-F9C3774BF10F}"/>
              </a:ext>
            </a:extLst>
          </p:cNvPr>
          <p:cNvPicPr>
            <a:picLocks noGrp="1" noChangeAspect="1"/>
          </p:cNvPicPr>
          <p:nvPr>
            <p:ph idx="1"/>
          </p:nvPr>
        </p:nvPicPr>
        <p:blipFill rotWithShape="1">
          <a:blip r:embed="rId2"/>
          <a:stretch/>
        </p:blipFill>
        <p:spPr>
          <a:xfrm>
            <a:off x="3276600" y="1635125"/>
            <a:ext cx="5638800" cy="4394200"/>
          </a:xfrm>
        </p:spPr>
      </p:pic>
      <p:sp>
        <p:nvSpPr>
          <p:cNvPr id="3" name="Rubrik 2">
            <a:extLst>
              <a:ext uri="{FF2B5EF4-FFF2-40B4-BE49-F238E27FC236}">
                <a16:creationId xmlns:a16="http://schemas.microsoft.com/office/drawing/2014/main" id="{3A6AA404-EE5C-B54E-80F5-B725276D1644}"/>
              </a:ext>
            </a:extLst>
          </p:cNvPr>
          <p:cNvSpPr>
            <a:spLocks noGrp="1"/>
          </p:cNvSpPr>
          <p:nvPr>
            <p:ph type="title"/>
          </p:nvPr>
        </p:nvSpPr>
        <p:spPr/>
        <p:txBody>
          <a:bodyPr>
            <a:normAutofit/>
          </a:bodyPr>
          <a:lstStyle/>
          <a:p>
            <a:r>
              <a:rPr lang="en-GB" sz="3600" dirty="0"/>
              <a:t>Burrows-Wheeler Aligner</a:t>
            </a:r>
          </a:p>
        </p:txBody>
      </p:sp>
      <p:sp>
        <p:nvSpPr>
          <p:cNvPr id="6" name="textruta 5">
            <a:extLst>
              <a:ext uri="{FF2B5EF4-FFF2-40B4-BE49-F238E27FC236}">
                <a16:creationId xmlns:a16="http://schemas.microsoft.com/office/drawing/2014/main" id="{4B680BF4-7323-614F-837E-B025777C4CE1}"/>
              </a:ext>
            </a:extLst>
          </p:cNvPr>
          <p:cNvSpPr txBox="1"/>
          <p:nvPr/>
        </p:nvSpPr>
        <p:spPr>
          <a:xfrm>
            <a:off x="2700401" y="1621987"/>
            <a:ext cx="3116494" cy="369332"/>
          </a:xfrm>
          <a:prstGeom prst="rect">
            <a:avLst/>
          </a:prstGeom>
          <a:noFill/>
        </p:spPr>
        <p:txBody>
          <a:bodyPr wrap="none" rtlCol="0">
            <a:spAutoFit/>
          </a:bodyPr>
          <a:lstStyle/>
          <a:p>
            <a:r>
              <a:rPr lang="en-GB" dirty="0"/>
              <a:t>http://bio-</a:t>
            </a:r>
            <a:r>
              <a:rPr lang="en-GB" dirty="0" err="1"/>
              <a:t>bwa.sourceforge.net</a:t>
            </a:r>
            <a:endParaRPr lang="en-GB" dirty="0"/>
          </a:p>
        </p:txBody>
      </p:sp>
      <p:sp>
        <p:nvSpPr>
          <p:cNvPr id="9" name="Rektangel 8">
            <a:extLst>
              <a:ext uri="{FF2B5EF4-FFF2-40B4-BE49-F238E27FC236}">
                <a16:creationId xmlns:a16="http://schemas.microsoft.com/office/drawing/2014/main" id="{236A0AEF-F7A2-4745-9840-95A85BDC6E13}"/>
              </a:ext>
            </a:extLst>
          </p:cNvPr>
          <p:cNvSpPr/>
          <p:nvPr/>
        </p:nvSpPr>
        <p:spPr>
          <a:xfrm>
            <a:off x="6771791" y="2843562"/>
            <a:ext cx="3461313"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EA0E0F01-86FE-5E41-AED9-459709106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852" y="3908838"/>
            <a:ext cx="3208429" cy="2424306"/>
          </a:xfrm>
          <a:prstGeom prst="rect">
            <a:avLst/>
          </a:prstGeom>
          <a:noFill/>
          <a:extLst>
            <a:ext uri="{909E8E84-426E-40DD-AFC4-6F175D3DCCD1}">
              <a14:hiddenFill xmlns:a14="http://schemas.microsoft.com/office/drawing/2010/main">
                <a:solidFill>
                  <a:srgbClr val="FFFFFF"/>
                </a:solidFill>
              </a14:hiddenFill>
            </a:ext>
          </a:extLst>
        </p:spPr>
      </p:pic>
      <p:sp>
        <p:nvSpPr>
          <p:cNvPr id="8" name="textruta 7">
            <a:extLst>
              <a:ext uri="{FF2B5EF4-FFF2-40B4-BE49-F238E27FC236}">
                <a16:creationId xmlns:a16="http://schemas.microsoft.com/office/drawing/2014/main" id="{7964C3A6-0F64-A149-A9B1-41F441BE6964}"/>
              </a:ext>
            </a:extLst>
          </p:cNvPr>
          <p:cNvSpPr txBox="1"/>
          <p:nvPr/>
        </p:nvSpPr>
        <p:spPr>
          <a:xfrm>
            <a:off x="6876806" y="3029822"/>
            <a:ext cx="3295887" cy="584775"/>
          </a:xfrm>
          <a:prstGeom prst="rect">
            <a:avLst/>
          </a:prstGeom>
          <a:noFill/>
        </p:spPr>
        <p:txBody>
          <a:bodyPr wrap="square" rtlCol="0">
            <a:spAutoFit/>
          </a:bodyPr>
          <a:lstStyle/>
          <a:p>
            <a:r>
              <a:rPr lang="en-GB" sz="1600" dirty="0"/>
              <a:t>Burrows-Wheeler transform of reference genome</a:t>
            </a:r>
          </a:p>
        </p:txBody>
      </p:sp>
    </p:spTree>
    <p:extLst>
      <p:ext uri="{BB962C8B-B14F-4D97-AF65-F5344CB8AC3E}">
        <p14:creationId xmlns:p14="http://schemas.microsoft.com/office/powerpoint/2010/main" val="2835747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normAutofit/>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2261314" y="2474752"/>
            <a:ext cx="8154687" cy="3012614"/>
          </a:xfrm>
          <a:prstGeom prst="rect">
            <a:avLst/>
          </a:prstGeom>
        </p:spPr>
      </p:pic>
      <p:cxnSp>
        <p:nvCxnSpPr>
          <p:cNvPr id="6" name="Straight Arrow Connector 5"/>
          <p:cNvCxnSpPr/>
          <p:nvPr/>
        </p:nvCxnSpPr>
        <p:spPr>
          <a:xfrm>
            <a:off x="1968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1968618" y="4933584"/>
            <a:ext cx="1736521" cy="369332"/>
          </a:xfrm>
          <a:prstGeom prst="rect">
            <a:avLst/>
          </a:prstGeom>
          <a:noFill/>
        </p:spPr>
        <p:txBody>
          <a:bodyPr wrap="square" rtlCol="0">
            <a:spAutoFit/>
          </a:bodyPr>
          <a:lstStyle/>
          <a:p>
            <a:r>
              <a:rPr lang="en-US"/>
              <a:t>Coverage</a:t>
            </a:r>
          </a:p>
        </p:txBody>
      </p:sp>
    </p:spTree>
    <p:extLst>
      <p:ext uri="{BB962C8B-B14F-4D97-AF65-F5344CB8AC3E}">
        <p14:creationId xmlns:p14="http://schemas.microsoft.com/office/powerpoint/2010/main" val="4084943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2045732" y="1591764"/>
            <a:ext cx="8131614"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None/>
              <a:defRPr sz="1800"/>
            </a:pPr>
            <a:r>
              <a:rPr lang="en-US" sz="1472" dirty="0">
                <a:solidFill>
                  <a:srgbClr val="0000FF"/>
                </a:solidFill>
              </a:rPr>
              <a:t>HEADER SECTION</a:t>
            </a:r>
          </a:p>
          <a:p>
            <a:pPr marL="0" indent="0" defTabSz="420623">
              <a:buNone/>
              <a:defRPr sz="1800"/>
            </a:pP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@HD	VN:1.6	</a:t>
            </a:r>
            <a:r>
              <a:rPr lang="en-US" sz="920" dirty="0" err="1">
                <a:latin typeface="Courier"/>
                <a:ea typeface="Courier"/>
                <a:cs typeface="Courier"/>
                <a:sym typeface="Courier"/>
              </a:rPr>
              <a:t>SO:coordinate</a:t>
            </a: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@SQ	SN:2	LN:243199373</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a:t>
            </a:r>
            <a:r>
              <a:rPr lang="en-US" sz="920" dirty="0" err="1">
                <a:latin typeface="Courier"/>
                <a:ea typeface="Courier"/>
                <a:cs typeface="Courier"/>
                <a:sym typeface="Courier"/>
              </a:rPr>
              <a:t>PN:bwa</a:t>
            </a:r>
            <a:r>
              <a:rPr lang="en-US" sz="920" dirty="0">
                <a:latin typeface="Courier"/>
                <a:ea typeface="Courier"/>
                <a:cs typeface="Courier"/>
                <a:sym typeface="Courier"/>
              </a:rPr>
              <a:t>	VN:0.7.17-r1188	</a:t>
            </a:r>
            <a:r>
              <a:rPr lang="en-US" sz="920" dirty="0" err="1">
                <a:latin typeface="Courier"/>
                <a:ea typeface="Courier"/>
                <a:cs typeface="Courier"/>
                <a:sym typeface="Courier"/>
              </a:rPr>
              <a:t>CL:bwa</a:t>
            </a:r>
            <a:r>
              <a:rPr lang="en-US" sz="920" dirty="0">
                <a:latin typeface="Courier"/>
                <a:ea typeface="Courier"/>
                <a:cs typeface="Courier"/>
                <a:sym typeface="Courier"/>
              </a:rPr>
              <a:t> mem -t 1 human_g1k_v37_chr2.fasta HG00097_1.fq HG00097_2.fq</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ID:samtools</a:t>
            </a:r>
            <a:r>
              <a:rPr lang="en-US" sz="920" dirty="0">
                <a:latin typeface="Courier"/>
                <a:ea typeface="Courier"/>
                <a:cs typeface="Courier"/>
                <a:sym typeface="Courier"/>
              </a:rPr>
              <a:t>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PP:bwa</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sort</a:t>
            </a:r>
          </a:p>
          <a:p>
            <a:pPr marL="0" indent="0" defTabSz="420623">
              <a:buNone/>
              <a:defRPr sz="1800"/>
            </a:pPr>
            <a:r>
              <a:rPr lang="en-US" sz="920" dirty="0">
                <a:latin typeface="Courier"/>
                <a:ea typeface="Courier"/>
                <a:cs typeface="Courier"/>
                <a:sym typeface="Courier"/>
              </a:rPr>
              <a:t>@PG	ID:samtools.1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PP:samtools</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view -H HG00097.bam</a:t>
            </a:r>
          </a:p>
          <a:p>
            <a:pPr marL="0" indent="0" defTabSz="420623">
              <a:buNone/>
              <a:defRPr sz="1800"/>
            </a:pPr>
            <a:endParaRPr lang="en-US" sz="1472" dirty="0">
              <a:solidFill>
                <a:srgbClr val="0000FF"/>
              </a:solidFill>
            </a:endParaRPr>
          </a:p>
          <a:p>
            <a:pPr marL="0" indent="0" defTabSz="420623">
              <a:spcBef>
                <a:spcPts val="300"/>
              </a:spcBef>
              <a:buNone/>
              <a:defRPr sz="1800"/>
            </a:pPr>
            <a:r>
              <a:rPr lang="en-US" sz="1472" dirty="0">
                <a:solidFill>
                  <a:srgbClr val="0000FF"/>
                </a:solidFill>
              </a:rPr>
              <a:t>ALIGNMENT SECTION</a:t>
            </a:r>
          </a:p>
          <a:p>
            <a:pPr marL="0" indent="0" defTabSz="420623">
              <a:spcBef>
                <a:spcPts val="300"/>
              </a:spcBef>
              <a:buNone/>
              <a:defRPr sz="1800"/>
            </a:pPr>
            <a:endParaRPr lang="en-US" sz="1472" dirty="0">
              <a:solidFill>
                <a:srgbClr val="0000FF"/>
              </a:solidFill>
            </a:endParaRPr>
          </a:p>
          <a:p>
            <a:pPr marL="0" indent="0" defTabSz="420623">
              <a:buNone/>
              <a:defRPr sz="1800"/>
            </a:pPr>
            <a:r>
              <a:rPr lang="en-US" sz="800" dirty="0">
                <a:latin typeface="Courier"/>
                <a:ea typeface="Courier"/>
                <a:cs typeface="Courier"/>
                <a:sym typeface="Courier"/>
              </a:rPr>
              <a:t>Read_001	99	2	3843448	0	101M	=	3843625	278	TTTGGTTCCATATGAACTTT		0F&lt;BFB&lt;FFFBFBFFFBFBB	</a:t>
            </a:r>
          </a:p>
          <a:p>
            <a:pPr marL="0" indent="0" defTabSz="420623">
              <a:buNone/>
              <a:defRPr sz="1800"/>
            </a:pPr>
            <a:r>
              <a:rPr lang="en-US" sz="800" dirty="0">
                <a:latin typeface="Courier"/>
                <a:ea typeface="Courier"/>
                <a:cs typeface="Courier"/>
                <a:sym typeface="Courier"/>
              </a:rPr>
              <a:t>Read_001	147	2	3843625	0	101M	=	3843448	-278	TTATTTCATTGAGCAGTGGT		FBBI7IIFIB&lt;BBBB&lt;BBFF	</a:t>
            </a:r>
          </a:p>
          <a:p>
            <a:pPr marL="0" indent="0" defTabSz="420623">
              <a:buNone/>
              <a:defRPr sz="1800"/>
            </a:pPr>
            <a:r>
              <a:rPr lang="en-US" sz="800" dirty="0">
                <a:latin typeface="Courier"/>
                <a:ea typeface="Courier"/>
                <a:cs typeface="Courier"/>
                <a:sym typeface="Courier"/>
              </a:rPr>
              <a:t>Read_002	163	2	4210055	0	101M	=	4210377	423	TGGTACCAAAACAGAGATAT		0IIFBFFFIIIFFIFFFBBF	</a:t>
            </a:r>
          </a:p>
          <a:p>
            <a:pPr marL="0" indent="0" defTabSz="420623">
              <a:buNone/>
              <a:defRPr sz="1800"/>
            </a:pPr>
            <a:r>
              <a:rPr lang="en-US" sz="800" dirty="0">
                <a:latin typeface="Courier"/>
                <a:ea typeface="Courier"/>
                <a:cs typeface="Courier"/>
                <a:sym typeface="Courier"/>
              </a:rPr>
              <a:t>Read_003	99	2	4210066	0	101M	=	4210317	352	CAGAGATATAGATCAATGGA 	0IIFFFIFFFIFIFIIIIIF</a:t>
            </a:r>
          </a:p>
        </p:txBody>
      </p:sp>
      <p:sp>
        <p:nvSpPr>
          <p:cNvPr id="8" name="Shape 343"/>
          <p:cNvSpPr/>
          <p:nvPr/>
        </p:nvSpPr>
        <p:spPr>
          <a:xfrm>
            <a:off x="2054781" y="5636441"/>
            <a:ext cx="2480049" cy="92333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lvl="0"/>
            <a:r>
              <a:rPr lang="sv-SE" dirty="0"/>
              <a:t>Read </a:t>
            </a:r>
            <a:r>
              <a:rPr dirty="0" err="1"/>
              <a:t>nam</a:t>
            </a:r>
            <a:r>
              <a:rPr lang="sv-SE" dirty="0"/>
              <a:t>e</a:t>
            </a:r>
          </a:p>
          <a:p>
            <a:pPr lvl="0"/>
            <a:r>
              <a:rPr lang="sv-SE" dirty="0"/>
              <a:t>(</a:t>
            </a:r>
            <a:r>
              <a:rPr lang="sv-SE" dirty="0" err="1"/>
              <a:t>usually</a:t>
            </a:r>
            <a:r>
              <a:rPr lang="sv-SE" dirty="0"/>
              <a:t> </a:t>
            </a:r>
            <a:r>
              <a:rPr lang="sv-SE" dirty="0" err="1"/>
              <a:t>more</a:t>
            </a:r>
            <a:r>
              <a:rPr lang="sv-SE" dirty="0"/>
              <a:t> </a:t>
            </a:r>
            <a:r>
              <a:rPr lang="sv-SE" dirty="0" err="1"/>
              <a:t>complicated</a:t>
            </a:r>
            <a:r>
              <a:rPr lang="sv-SE" dirty="0"/>
              <a:t>)</a:t>
            </a:r>
          </a:p>
        </p:txBody>
      </p:sp>
      <p:sp>
        <p:nvSpPr>
          <p:cNvPr id="12" name="TextBox 11"/>
          <p:cNvSpPr txBox="1"/>
          <p:nvPr/>
        </p:nvSpPr>
        <p:spPr>
          <a:xfrm>
            <a:off x="3727883" y="4914483"/>
            <a:ext cx="1445011" cy="369332"/>
          </a:xfrm>
          <a:prstGeom prst="rect">
            <a:avLst/>
          </a:prstGeom>
          <a:noFill/>
        </p:spPr>
        <p:txBody>
          <a:bodyPr wrap="none" rtlCol="0">
            <a:spAutoFit/>
          </a:bodyPr>
          <a:lstStyle/>
          <a:p>
            <a:r>
              <a:rPr lang="en-US" dirty="0"/>
              <a:t>Start position</a:t>
            </a:r>
          </a:p>
        </p:txBody>
      </p:sp>
      <p:sp>
        <p:nvSpPr>
          <p:cNvPr id="13" name="TextBox 12"/>
          <p:cNvSpPr txBox="1"/>
          <p:nvPr/>
        </p:nvSpPr>
        <p:spPr>
          <a:xfrm>
            <a:off x="7376447" y="5219700"/>
            <a:ext cx="1099981" cy="369332"/>
          </a:xfrm>
          <a:prstGeom prst="rect">
            <a:avLst/>
          </a:prstGeom>
          <a:noFill/>
        </p:spPr>
        <p:txBody>
          <a:bodyPr wrap="none" rtlCol="0">
            <a:spAutoFit/>
          </a:bodyPr>
          <a:lstStyle/>
          <a:p>
            <a:r>
              <a:rPr lang="en-US" dirty="0"/>
              <a:t>Sequence</a:t>
            </a:r>
          </a:p>
        </p:txBody>
      </p:sp>
      <p:sp>
        <p:nvSpPr>
          <p:cNvPr id="14" name="TextBox 13"/>
          <p:cNvSpPr txBox="1"/>
          <p:nvPr/>
        </p:nvSpPr>
        <p:spPr>
          <a:xfrm>
            <a:off x="8653809" y="4946649"/>
            <a:ext cx="859531" cy="369332"/>
          </a:xfrm>
          <a:prstGeom prst="rect">
            <a:avLst/>
          </a:prstGeom>
          <a:noFill/>
        </p:spPr>
        <p:txBody>
          <a:bodyPr wrap="none" rtlCol="0">
            <a:spAutoFit/>
          </a:bodyPr>
          <a:lstStyle/>
          <a:p>
            <a:r>
              <a:rPr lang="en-US" dirty="0"/>
              <a:t>Quality</a:t>
            </a:r>
          </a:p>
        </p:txBody>
      </p:sp>
      <p:sp>
        <p:nvSpPr>
          <p:cNvPr id="15" name="Shape 348"/>
          <p:cNvSpPr/>
          <p:nvPr/>
        </p:nvSpPr>
        <p:spPr>
          <a:xfrm flipH="1" flipV="1">
            <a:off x="8999135" y="4258691"/>
            <a:ext cx="4546" cy="68795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17" name="Shape 344">
            <a:extLst>
              <a:ext uri="{FF2B5EF4-FFF2-40B4-BE49-F238E27FC236}">
                <a16:creationId xmlns:a16="http://schemas.microsoft.com/office/drawing/2014/main" id="{8D9973B2-EFEF-6249-9C36-AE181285E2C3}"/>
              </a:ext>
            </a:extLst>
          </p:cNvPr>
          <p:cNvSpPr/>
          <p:nvPr/>
        </p:nvSpPr>
        <p:spPr>
          <a:xfrm flipH="1" flipV="1">
            <a:off x="2324514" y="4239983"/>
            <a:ext cx="11667" cy="139645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18" name="Shape 345">
            <a:extLst>
              <a:ext uri="{FF2B5EF4-FFF2-40B4-BE49-F238E27FC236}">
                <a16:creationId xmlns:a16="http://schemas.microsoft.com/office/drawing/2014/main" id="{9355CD45-050E-2C41-952B-897F2ADEC58A}"/>
              </a:ext>
            </a:extLst>
          </p:cNvPr>
          <p:cNvSpPr/>
          <p:nvPr/>
        </p:nvSpPr>
        <p:spPr>
          <a:xfrm flipH="1" flipV="1">
            <a:off x="3953327" y="4227186"/>
            <a:ext cx="2104" cy="63988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2" name="textruta 1">
            <a:extLst>
              <a:ext uri="{FF2B5EF4-FFF2-40B4-BE49-F238E27FC236}">
                <a16:creationId xmlns:a16="http://schemas.microsoft.com/office/drawing/2014/main" id="{A15945D7-B4DF-D740-81E4-680D44391D91}"/>
              </a:ext>
            </a:extLst>
          </p:cNvPr>
          <p:cNvSpPr txBox="1"/>
          <p:nvPr/>
        </p:nvSpPr>
        <p:spPr>
          <a:xfrm>
            <a:off x="3086716" y="5267109"/>
            <a:ext cx="2664063" cy="369332"/>
          </a:xfrm>
          <a:prstGeom prst="rect">
            <a:avLst/>
          </a:prstGeom>
          <a:noFill/>
        </p:spPr>
        <p:txBody>
          <a:bodyPr wrap="none" rtlCol="0">
            <a:spAutoFit/>
          </a:bodyPr>
          <a:lstStyle/>
          <a:p>
            <a:r>
              <a:rPr lang="en-GB" dirty="0"/>
              <a:t>Reference sequence name</a:t>
            </a:r>
          </a:p>
        </p:txBody>
      </p:sp>
      <p:sp>
        <p:nvSpPr>
          <p:cNvPr id="19" name="Shape 344">
            <a:extLst>
              <a:ext uri="{FF2B5EF4-FFF2-40B4-BE49-F238E27FC236}">
                <a16:creationId xmlns:a16="http://schemas.microsoft.com/office/drawing/2014/main" id="{80359C1A-33CE-4841-B76D-AF99868858FE}"/>
              </a:ext>
            </a:extLst>
          </p:cNvPr>
          <p:cNvSpPr/>
          <p:nvPr/>
        </p:nvSpPr>
        <p:spPr>
          <a:xfrm flipH="1" flipV="1">
            <a:off x="3344243" y="4239982"/>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20" name="Shape 344">
            <a:extLst>
              <a:ext uri="{FF2B5EF4-FFF2-40B4-BE49-F238E27FC236}">
                <a16:creationId xmlns:a16="http://schemas.microsoft.com/office/drawing/2014/main" id="{33E0DA68-43C9-9E4B-99FC-E267B9D36B63}"/>
              </a:ext>
            </a:extLst>
          </p:cNvPr>
          <p:cNvSpPr/>
          <p:nvPr/>
        </p:nvSpPr>
        <p:spPr>
          <a:xfrm flipH="1" flipV="1">
            <a:off x="7643193" y="4258691"/>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Tree>
    <p:extLst>
      <p:ext uri="{BB962C8B-B14F-4D97-AF65-F5344CB8AC3E}">
        <p14:creationId xmlns:p14="http://schemas.microsoft.com/office/powerpoint/2010/main" val="214745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normAutofit/>
          </a:bodyPr>
          <a:lstStyle/>
          <a:p>
            <a:r>
              <a:rPr lang="en-US" dirty="0"/>
              <a:t>Convert to Bam </a:t>
            </a:r>
          </a:p>
        </p:txBody>
      </p:sp>
    </p:spTree>
    <p:extLst>
      <p:ext uri="{BB962C8B-B14F-4D97-AF65-F5344CB8AC3E}">
        <p14:creationId xmlns:p14="http://schemas.microsoft.com/office/powerpoint/2010/main" val="3658910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C3A70640-D864-6440-AD15-51BA1097FB93}"/>
              </a:ext>
            </a:extLst>
          </p:cNvPr>
          <p:cNvSpPr>
            <a:spLocks noGrp="1"/>
          </p:cNvSpPr>
          <p:nvPr>
            <p:ph type="title"/>
          </p:nvPr>
        </p:nvSpPr>
        <p:spPr/>
        <p:txBody>
          <a:bodyPr/>
          <a:lstStyle/>
          <a:p>
            <a:r>
              <a:rPr lang="en-GB" dirty="0"/>
              <a:t>Paired-end data</a:t>
            </a:r>
          </a:p>
        </p:txBody>
      </p:sp>
      <p:pic>
        <p:nvPicPr>
          <p:cNvPr id="4" name="Bildobjekt 3">
            <a:extLst>
              <a:ext uri="{FF2B5EF4-FFF2-40B4-BE49-F238E27FC236}">
                <a16:creationId xmlns:a16="http://schemas.microsoft.com/office/drawing/2014/main" id="{2E18EB3E-7F56-D34B-9D9E-F2A7F5C7AF7B}"/>
              </a:ext>
            </a:extLst>
          </p:cNvPr>
          <p:cNvPicPr>
            <a:picLocks noChangeAspect="1"/>
          </p:cNvPicPr>
          <p:nvPr/>
        </p:nvPicPr>
        <p:blipFill>
          <a:blip r:embed="rId2"/>
          <a:stretch>
            <a:fillRect/>
          </a:stretch>
        </p:blipFill>
        <p:spPr>
          <a:xfrm>
            <a:off x="1927740" y="1659808"/>
            <a:ext cx="8054461" cy="5198192"/>
          </a:xfrm>
          <a:prstGeom prst="rect">
            <a:avLst/>
          </a:prstGeom>
        </p:spPr>
      </p:pic>
    </p:spTree>
    <p:extLst>
      <p:ext uri="{BB962C8B-B14F-4D97-AF65-F5344CB8AC3E}">
        <p14:creationId xmlns:p14="http://schemas.microsoft.com/office/powerpoint/2010/main" val="2119687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charset="2"/>
              <a:buChar char="§"/>
            </a:pPr>
            <a:r>
              <a:rPr lang="en-US" dirty="0"/>
              <a:t>Workflows</a:t>
            </a:r>
          </a:p>
          <a:p>
            <a:pPr>
              <a:buFont typeface="Wingdings" charset="2"/>
              <a:buChar char="§"/>
            </a:pPr>
            <a:r>
              <a:rPr lang="en-US" dirty="0"/>
              <a:t>Basic variant calling in one sample</a:t>
            </a:r>
          </a:p>
          <a:p>
            <a:pPr>
              <a:buFont typeface="Wingdings" charset="2"/>
              <a:buChar char="§"/>
            </a:pPr>
            <a:r>
              <a:rPr lang="en-US" dirty="0"/>
              <a:t>Basic variant calling in cohort</a:t>
            </a:r>
          </a:p>
          <a:p>
            <a:pPr>
              <a:buFont typeface="Wingdings" charset="2"/>
              <a:buChar char="§"/>
            </a:pPr>
            <a:r>
              <a:rPr lang="en-US" dirty="0"/>
              <a:t>Introduction to exercise</a:t>
            </a:r>
          </a:p>
          <a:p>
            <a:pPr>
              <a:buFont typeface="Wingdings" charset="2"/>
              <a:buChar char="§"/>
            </a:pPr>
            <a:endParaRPr lang="en-US" dirty="0"/>
          </a:p>
          <a:p>
            <a:pPr marL="0" indent="0">
              <a:buNone/>
            </a:pPr>
            <a:r>
              <a:rPr lang="en-US" dirty="0"/>
              <a:t>Tomorrow:</a:t>
            </a:r>
          </a:p>
          <a:p>
            <a:pPr>
              <a:buFont typeface="Wingdings" charset="2"/>
              <a:buChar char="§"/>
            </a:pPr>
            <a:r>
              <a:rPr lang="en-US" dirty="0"/>
              <a:t>GATK’s Best practices</a:t>
            </a:r>
          </a:p>
          <a:p>
            <a:pPr>
              <a:buFont typeface="Wingdings" charset="2"/>
              <a:buChar char="§"/>
            </a:pPr>
            <a:endParaRPr lang="en-US" dirty="0"/>
          </a:p>
        </p:txBody>
      </p:sp>
      <p:sp>
        <p:nvSpPr>
          <p:cNvPr id="3" name="Title 2"/>
          <p:cNvSpPr>
            <a:spLocks noGrp="1"/>
          </p:cNvSpPr>
          <p:nvPr>
            <p:ph type="title"/>
          </p:nvPr>
        </p:nvSpPr>
        <p:spPr/>
        <p:txBody>
          <a:bodyPr>
            <a:normAutofit/>
          </a:bodyPr>
          <a:lstStyle/>
          <a:p>
            <a:r>
              <a:rPr lang="en-US" dirty="0"/>
              <a:t>Overview</a:t>
            </a:r>
          </a:p>
        </p:txBody>
      </p:sp>
    </p:spTree>
    <p:extLst>
      <p:ext uri="{BB962C8B-B14F-4D97-AF65-F5344CB8AC3E}">
        <p14:creationId xmlns:p14="http://schemas.microsoft.com/office/powerpoint/2010/main" val="113687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Paired-end data</a:t>
            </a:r>
          </a:p>
        </p:txBody>
      </p:sp>
      <p:sp>
        <p:nvSpPr>
          <p:cNvPr id="5" name="TextBox 4"/>
          <p:cNvSpPr txBox="1"/>
          <p:nvPr/>
        </p:nvSpPr>
        <p:spPr>
          <a:xfrm>
            <a:off x="1776001" y="27820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a:t>
            </a:r>
            <a:r>
              <a:rPr lang="cs-CZ" sz="1600" dirty="0">
                <a:solidFill>
                  <a:srgbClr val="FF0000"/>
                </a:solidFill>
                <a:latin typeface="Courier"/>
                <a:cs typeface="Courier"/>
              </a:rPr>
              <a:t>1</a:t>
            </a:r>
            <a:r>
              <a:rPr lang="cs-CZ" sz="1600" dirty="0">
                <a:latin typeface="Courier"/>
                <a:cs typeface="Courier"/>
              </a:rPr>
              <a:t>:N:0:ATCACG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B@CFFFFFHHHHHGJJJJJJJJJJJFHHIIIIJJJIHGIIJJJJIJIJIJJJJIIJJJJJIIEIHHIJHGHHHHHDFFFEDDDDDCDDDCDDDDDDDCDC</a:t>
            </a:r>
          </a:p>
        </p:txBody>
      </p:sp>
      <p:sp>
        <p:nvSpPr>
          <p:cNvPr id="6" name="TextBox 5"/>
          <p:cNvSpPr txBox="1"/>
          <p:nvPr/>
        </p:nvSpPr>
        <p:spPr>
          <a:xfrm>
            <a:off x="6145903" y="27820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a:t>
            </a:r>
            <a:r>
              <a:rPr lang="de-DE" sz="1600" dirty="0">
                <a:solidFill>
                  <a:srgbClr val="FF0000"/>
                </a:solidFill>
                <a:latin typeface="Courier"/>
                <a:cs typeface="Courier"/>
              </a:rPr>
              <a:t>2</a:t>
            </a:r>
            <a:r>
              <a:rPr lang="de-DE" sz="1600" dirty="0">
                <a:latin typeface="Courier"/>
                <a:cs typeface="Courier"/>
              </a:rPr>
              <a:t>:N:0:ATCACG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a:latin typeface="Courier"/>
                <a:cs typeface="Courier"/>
              </a:rPr>
              <a:t>CCCFFFFFHHHHHJJJJIJJJJJJJJJJJJJJJJJJJJJJIJIJGIJHBGHHIIIJIJJJJJJJJIJJJHFFFFFFDDDDDDDDDDDDDDDEDCCDDDD</a:t>
            </a:r>
          </a:p>
        </p:txBody>
      </p:sp>
      <p:sp>
        <p:nvSpPr>
          <p:cNvPr id="7" name="TextBox 6"/>
          <p:cNvSpPr txBox="1"/>
          <p:nvPr/>
        </p:nvSpPr>
        <p:spPr>
          <a:xfrm>
            <a:off x="1776000" y="2339207"/>
            <a:ext cx="1722266" cy="369332"/>
          </a:xfrm>
          <a:prstGeom prst="rect">
            <a:avLst/>
          </a:prstGeom>
          <a:noFill/>
        </p:spPr>
        <p:txBody>
          <a:bodyPr wrap="none" rtlCol="0">
            <a:spAutoFit/>
          </a:bodyPr>
          <a:lstStyle/>
          <a:p>
            <a:r>
              <a:rPr lang="en-US" dirty="0"/>
              <a:t>ID_</a:t>
            </a:r>
            <a:r>
              <a:rPr lang="en-US" dirty="0">
                <a:solidFill>
                  <a:srgbClr val="FF0000"/>
                </a:solidFill>
              </a:rPr>
              <a:t>R1</a:t>
            </a:r>
            <a:r>
              <a:rPr lang="en-US" dirty="0"/>
              <a:t>_001.fastq</a:t>
            </a:r>
          </a:p>
        </p:txBody>
      </p:sp>
      <p:sp>
        <p:nvSpPr>
          <p:cNvPr id="8" name="TextBox 7"/>
          <p:cNvSpPr txBox="1"/>
          <p:nvPr/>
        </p:nvSpPr>
        <p:spPr>
          <a:xfrm>
            <a:off x="6145903" y="2339207"/>
            <a:ext cx="1722266" cy="369332"/>
          </a:xfrm>
          <a:prstGeom prst="rect">
            <a:avLst/>
          </a:prstGeom>
          <a:noFill/>
        </p:spPr>
        <p:txBody>
          <a:bodyPr wrap="none" rtlCol="0">
            <a:spAutoFit/>
          </a:bodyPr>
          <a:lstStyle/>
          <a:p>
            <a:r>
              <a:rPr lang="en-US" dirty="0"/>
              <a:t>ID_</a:t>
            </a:r>
            <a:r>
              <a:rPr lang="en-US" dirty="0">
                <a:solidFill>
                  <a:srgbClr val="FF0000"/>
                </a:solidFill>
              </a:rPr>
              <a:t>R2</a:t>
            </a:r>
            <a:r>
              <a:rPr lang="en-US" dirty="0"/>
              <a:t>_001.fastq</a:t>
            </a:r>
          </a:p>
        </p:txBody>
      </p:sp>
    </p:spTree>
    <p:extLst>
      <p:ext uri="{BB962C8B-B14F-4D97-AF65-F5344CB8AC3E}">
        <p14:creationId xmlns:p14="http://schemas.microsoft.com/office/powerpoint/2010/main" val="1421061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dirty="0"/>
              <a:t>Variant calling</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504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3CEF9F8C-DF4D-6B45-9251-1130608AE725}"/>
              </a:ext>
            </a:extLst>
          </p:cNvPr>
          <p:cNvSpPr>
            <a:spLocks noGrp="1"/>
          </p:cNvSpPr>
          <p:nvPr>
            <p:ph type="title"/>
          </p:nvPr>
        </p:nvSpPr>
        <p:spPr/>
        <p:txBody>
          <a:bodyPr/>
          <a:lstStyle/>
          <a:p>
            <a:r>
              <a:rPr lang="en-GB" sz="3600" dirty="0"/>
              <a:t>Genetic variation</a:t>
            </a:r>
          </a:p>
        </p:txBody>
      </p:sp>
      <p:pic>
        <p:nvPicPr>
          <p:cNvPr id="7" name="Bildobjekt 6">
            <a:extLst>
              <a:ext uri="{FF2B5EF4-FFF2-40B4-BE49-F238E27FC236}">
                <a16:creationId xmlns:a16="http://schemas.microsoft.com/office/drawing/2014/main" id="{039C65A2-574D-F446-ABD0-A55587B8742B}"/>
              </a:ext>
            </a:extLst>
          </p:cNvPr>
          <p:cNvPicPr>
            <a:picLocks noChangeAspect="1"/>
          </p:cNvPicPr>
          <p:nvPr/>
        </p:nvPicPr>
        <p:blipFill>
          <a:blip r:embed="rId3"/>
          <a:stretch>
            <a:fillRect/>
          </a:stretch>
        </p:blipFill>
        <p:spPr>
          <a:xfrm>
            <a:off x="2725457" y="1678641"/>
            <a:ext cx="6741086" cy="4251378"/>
          </a:xfrm>
          <a:prstGeom prst="rect">
            <a:avLst/>
          </a:prstGeom>
        </p:spPr>
      </p:pic>
      <p:sp>
        <p:nvSpPr>
          <p:cNvPr id="8" name="textruta 7">
            <a:extLst>
              <a:ext uri="{FF2B5EF4-FFF2-40B4-BE49-F238E27FC236}">
                <a16:creationId xmlns:a16="http://schemas.microsoft.com/office/drawing/2014/main" id="{46115FE5-2969-7E42-9A22-626BA7B58089}"/>
              </a:ext>
            </a:extLst>
          </p:cNvPr>
          <p:cNvSpPr txBox="1"/>
          <p:nvPr/>
        </p:nvSpPr>
        <p:spPr>
          <a:xfrm>
            <a:off x="7850458" y="4428299"/>
            <a:ext cx="570990"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SNV</a:t>
            </a:r>
          </a:p>
        </p:txBody>
      </p:sp>
      <p:sp>
        <p:nvSpPr>
          <p:cNvPr id="2" name="textruta 1">
            <a:extLst>
              <a:ext uri="{FF2B5EF4-FFF2-40B4-BE49-F238E27FC236}">
                <a16:creationId xmlns:a16="http://schemas.microsoft.com/office/drawing/2014/main" id="{30A8EAD9-3BA3-3347-8400-7860C7CFB49A}"/>
              </a:ext>
            </a:extLst>
          </p:cNvPr>
          <p:cNvSpPr txBox="1"/>
          <p:nvPr/>
        </p:nvSpPr>
        <p:spPr>
          <a:xfrm>
            <a:off x="1771014" y="6211670"/>
            <a:ext cx="7414081" cy="646331"/>
          </a:xfrm>
          <a:prstGeom prst="rect">
            <a:avLst/>
          </a:prstGeom>
          <a:noFill/>
        </p:spPr>
        <p:txBody>
          <a:bodyPr wrap="none" rtlCol="0">
            <a:spAutoFit/>
          </a:bodyPr>
          <a:lstStyle/>
          <a:p>
            <a:r>
              <a:rPr lang="en-GB" dirty="0"/>
              <a:t>Genetic variation = differences in DNA among individuals of the same species</a:t>
            </a:r>
          </a:p>
          <a:p>
            <a:endParaRPr lang="en-GB" dirty="0"/>
          </a:p>
        </p:txBody>
      </p:sp>
    </p:spTree>
    <p:extLst>
      <p:ext uri="{BB962C8B-B14F-4D97-AF65-F5344CB8AC3E}">
        <p14:creationId xmlns:p14="http://schemas.microsoft.com/office/powerpoint/2010/main" val="1521352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lvl="1" indent="0" algn="ctr">
              <a:buNone/>
            </a:pPr>
            <a:r>
              <a:rPr lang="en-US" dirty="0">
                <a:solidFill>
                  <a:schemeClr val="accent1"/>
                </a:solidFill>
                <a:latin typeface="Courier New" panose="02070309020205020404" pitchFamily="49" charset="0"/>
                <a:cs typeface="Courier New" panose="02070309020205020404" pitchFamily="49" charset="0"/>
              </a:rPr>
              <a:t>Reference:		...GTGCGTAGACTGCTAGATCGAAGA...</a:t>
            </a:r>
          </a:p>
          <a:p>
            <a:pPr marL="0" lvl="1" indent="0" algn="ctr">
              <a:buNone/>
            </a:pPr>
            <a:r>
              <a:rPr lang="en-US" dirty="0">
                <a:latin typeface="Courier New" panose="02070309020205020404" pitchFamily="49" charset="0"/>
                <a:cs typeface="Courier New" panose="02070309020205020404" pitchFamily="49" charset="0"/>
              </a:rPr>
              <a:t>Sample: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400050" lvl="2" indent="0" algn="ctr">
              <a:buNone/>
            </a:pPr>
            <a:r>
              <a:rPr lang="en-US" sz="2400" dirty="0">
                <a:latin typeface="Courier New" panose="02070309020205020404" pitchFamily="49" charset="0"/>
                <a:cs typeface="Courier New" panose="02070309020205020404" pitchFamily="49" charset="0"/>
              </a:rPr>
              <a:t>			...GTGCGTAGACTG</a:t>
            </a:r>
            <a:r>
              <a:rPr lang="en-US" sz="2400" dirty="0">
                <a:solidFill>
                  <a:srgbClr val="FF0000"/>
                </a:solidFill>
                <a:latin typeface="Courier New" panose="02070309020205020404" pitchFamily="49" charset="0"/>
                <a:cs typeface="Courier New" panose="02070309020205020404" pitchFamily="49" charset="0"/>
              </a:rPr>
              <a:t>A</a:t>
            </a:r>
            <a:r>
              <a:rPr lang="en-US" sz="2400"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endParaRPr lang="en-US" dirty="0">
              <a:cs typeface="Courier"/>
            </a:endParaRPr>
          </a:p>
          <a:p>
            <a:pPr marL="0" lvl="1" indent="0" algn="ctr">
              <a:buNone/>
            </a:pPr>
            <a:endParaRPr lang="en-US" dirty="0">
              <a:cs typeface="Courier"/>
            </a:endParaRPr>
          </a:p>
        </p:txBody>
      </p:sp>
      <p:sp>
        <p:nvSpPr>
          <p:cNvPr id="3" name="Title 2"/>
          <p:cNvSpPr>
            <a:spLocks noGrp="1"/>
          </p:cNvSpPr>
          <p:nvPr>
            <p:ph type="title"/>
          </p:nvPr>
        </p:nvSpPr>
        <p:spPr/>
        <p:txBody>
          <a:bodyPr/>
          <a:lstStyle/>
          <a:p>
            <a:r>
              <a:rPr lang="en-US" dirty="0"/>
              <a:t>Detecting variants in  reads</a:t>
            </a:r>
          </a:p>
        </p:txBody>
      </p:sp>
    </p:spTree>
    <p:extLst>
      <p:ext uri="{BB962C8B-B14F-4D97-AF65-F5344CB8AC3E}">
        <p14:creationId xmlns:p14="http://schemas.microsoft.com/office/powerpoint/2010/main" val="2217043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83FF6B-C8E7-3743-BE02-BB51BD9EB3C7}"/>
              </a:ext>
            </a:extLst>
          </p:cNvPr>
          <p:cNvSpPr>
            <a:spLocks noGrp="1"/>
          </p:cNvSpPr>
          <p:nvPr>
            <p:ph type="title"/>
          </p:nvPr>
        </p:nvSpPr>
        <p:spPr/>
        <p:txBody>
          <a:bodyPr/>
          <a:lstStyle/>
          <a:p>
            <a:r>
              <a:rPr lang="en-GB" sz="3600" dirty="0"/>
              <a:t>Reference- and </a:t>
            </a:r>
            <a:r>
              <a:rPr lang="en-GB" sz="3600" dirty="0" err="1"/>
              <a:t>alternatve</a:t>
            </a:r>
            <a:r>
              <a:rPr lang="en-GB" sz="3600" dirty="0"/>
              <a:t> alleles</a:t>
            </a:r>
          </a:p>
        </p:txBody>
      </p:sp>
      <p:sp>
        <p:nvSpPr>
          <p:cNvPr id="5" name="TextBox 7">
            <a:extLst>
              <a:ext uri="{FF2B5EF4-FFF2-40B4-BE49-F238E27FC236}">
                <a16:creationId xmlns:a16="http://schemas.microsoft.com/office/drawing/2014/main" id="{7E5B205B-22DC-324E-93D0-2C2CCC531EC8}"/>
              </a:ext>
            </a:extLst>
          </p:cNvPr>
          <p:cNvSpPr txBox="1"/>
          <p:nvPr/>
        </p:nvSpPr>
        <p:spPr>
          <a:xfrm>
            <a:off x="932636" y="2423826"/>
            <a:ext cx="10669625" cy="450305"/>
          </a:xfrm>
          <a:prstGeom prst="rect">
            <a:avLst/>
          </a:prstGeom>
          <a:noFill/>
        </p:spPr>
        <p:txBody>
          <a:bodyPr wrap="none" lIns="80187" tIns="40095" rIns="80187" bIns="40095" rtlCol="0">
            <a:spAutoFit/>
          </a:bodyPr>
          <a:lstStyle/>
          <a:p>
            <a:r>
              <a:rPr lang="en-US" sz="2400" dirty="0">
                <a:latin typeface="Courier New"/>
                <a:cs typeface="Courier New"/>
              </a:rPr>
              <a:t>TGGGCTTTTCCAACAGGTATATCTTCCCCGCTAGCT</a:t>
            </a:r>
            <a:r>
              <a:rPr lang="en-US" sz="2400" dirty="0">
                <a:solidFill>
                  <a:srgbClr val="FF0000"/>
                </a:solidFill>
                <a:latin typeface="Courier New"/>
                <a:cs typeface="Courier New"/>
              </a:rPr>
              <a:t>A</a:t>
            </a:r>
            <a:r>
              <a:rPr lang="en-US" sz="2400" dirty="0">
                <a:latin typeface="Courier New"/>
                <a:cs typeface="Courier New"/>
              </a:rPr>
              <a:t>GCTAGCTACTTCAAATTCCT</a:t>
            </a:r>
          </a:p>
        </p:txBody>
      </p:sp>
      <p:sp useBgFill="1">
        <p:nvSpPr>
          <p:cNvPr id="12" name="Rektangel 11">
            <a:extLst>
              <a:ext uri="{FF2B5EF4-FFF2-40B4-BE49-F238E27FC236}">
                <a16:creationId xmlns:a16="http://schemas.microsoft.com/office/drawing/2014/main" id="{C6A3B538-7183-5542-932B-E10DCEBA4420}"/>
              </a:ext>
            </a:extLst>
          </p:cNvPr>
          <p:cNvSpPr/>
          <p:nvPr/>
        </p:nvSpPr>
        <p:spPr>
          <a:xfrm>
            <a:off x="6782127" y="2961234"/>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A</a:t>
            </a:r>
            <a:r>
              <a:rPr lang="en-US" sz="2400" dirty="0">
                <a:latin typeface="Courier New"/>
                <a:cs typeface="Courier New"/>
              </a:rPr>
              <a:t>GCTA</a:t>
            </a:r>
            <a:endParaRPr lang="en-GB" sz="2400" dirty="0"/>
          </a:p>
        </p:txBody>
      </p:sp>
      <p:sp>
        <p:nvSpPr>
          <p:cNvPr id="13" name="Rektangel 12">
            <a:extLst>
              <a:ext uri="{FF2B5EF4-FFF2-40B4-BE49-F238E27FC236}">
                <a16:creationId xmlns:a16="http://schemas.microsoft.com/office/drawing/2014/main" id="{1077148B-B461-9C4A-BA68-A5924127032A}"/>
              </a:ext>
            </a:extLst>
          </p:cNvPr>
          <p:cNvSpPr/>
          <p:nvPr/>
        </p:nvSpPr>
        <p:spPr>
          <a:xfrm>
            <a:off x="6782127" y="3580921"/>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G</a:t>
            </a:r>
            <a:r>
              <a:rPr lang="en-US" sz="2400" dirty="0">
                <a:latin typeface="Courier New"/>
                <a:cs typeface="Courier New"/>
              </a:rPr>
              <a:t>GCTA</a:t>
            </a:r>
            <a:endParaRPr lang="en-GB" sz="2400" dirty="0"/>
          </a:p>
        </p:txBody>
      </p:sp>
      <p:sp>
        <p:nvSpPr>
          <p:cNvPr id="14" name="textruta 13">
            <a:extLst>
              <a:ext uri="{FF2B5EF4-FFF2-40B4-BE49-F238E27FC236}">
                <a16:creationId xmlns:a16="http://schemas.microsoft.com/office/drawing/2014/main" id="{2F0B0A0C-C9CA-0A4D-8D96-7A401F1DD0B2}"/>
              </a:ext>
            </a:extLst>
          </p:cNvPr>
          <p:cNvSpPr txBox="1"/>
          <p:nvPr/>
        </p:nvSpPr>
        <p:spPr>
          <a:xfrm>
            <a:off x="4135391" y="2961234"/>
            <a:ext cx="2646737" cy="461665"/>
          </a:xfrm>
          <a:prstGeom prst="rect">
            <a:avLst/>
          </a:prstGeom>
          <a:noFill/>
        </p:spPr>
        <p:txBody>
          <a:bodyPr wrap="square" rtlCol="0">
            <a:spAutoFit/>
          </a:bodyPr>
          <a:lstStyle/>
          <a:p>
            <a:r>
              <a:rPr lang="en-GB" sz="2400" b="1" dirty="0"/>
              <a:t>Reference allele</a:t>
            </a:r>
            <a:endParaRPr lang="en-GB" sz="2400" dirty="0"/>
          </a:p>
        </p:txBody>
      </p:sp>
      <p:sp>
        <p:nvSpPr>
          <p:cNvPr id="15" name="textruta 14">
            <a:extLst>
              <a:ext uri="{FF2B5EF4-FFF2-40B4-BE49-F238E27FC236}">
                <a16:creationId xmlns:a16="http://schemas.microsoft.com/office/drawing/2014/main" id="{2314DBC4-A37B-8849-802E-1B62593E93AD}"/>
              </a:ext>
            </a:extLst>
          </p:cNvPr>
          <p:cNvSpPr txBox="1"/>
          <p:nvPr/>
        </p:nvSpPr>
        <p:spPr>
          <a:xfrm>
            <a:off x="4095177" y="3510002"/>
            <a:ext cx="2686951" cy="461665"/>
          </a:xfrm>
          <a:prstGeom prst="rect">
            <a:avLst/>
          </a:prstGeom>
          <a:noFill/>
        </p:spPr>
        <p:txBody>
          <a:bodyPr wrap="square" rtlCol="0">
            <a:spAutoFit/>
          </a:bodyPr>
          <a:lstStyle/>
          <a:p>
            <a:r>
              <a:rPr lang="en-GB" sz="2400" b="1" dirty="0"/>
              <a:t>Alternative allele</a:t>
            </a:r>
            <a:endParaRPr lang="en-GB" sz="2400" dirty="0"/>
          </a:p>
        </p:txBody>
      </p:sp>
      <p:sp>
        <p:nvSpPr>
          <p:cNvPr id="16" name="textruta 15">
            <a:extLst>
              <a:ext uri="{FF2B5EF4-FFF2-40B4-BE49-F238E27FC236}">
                <a16:creationId xmlns:a16="http://schemas.microsoft.com/office/drawing/2014/main" id="{A4BC371D-11CF-D34B-B27A-6EC7C9175298}"/>
              </a:ext>
            </a:extLst>
          </p:cNvPr>
          <p:cNvSpPr txBox="1"/>
          <p:nvPr/>
        </p:nvSpPr>
        <p:spPr>
          <a:xfrm>
            <a:off x="1890487" y="4971356"/>
            <a:ext cx="7313669" cy="1384995"/>
          </a:xfrm>
          <a:prstGeom prst="rect">
            <a:avLst/>
          </a:prstGeom>
          <a:noFill/>
        </p:spPr>
        <p:txBody>
          <a:bodyPr wrap="none" rtlCol="0">
            <a:spAutoFit/>
          </a:bodyPr>
          <a:lstStyle/>
          <a:p>
            <a:r>
              <a:rPr lang="en-GB" sz="2400" b="1" dirty="0"/>
              <a:t>Reference allele </a:t>
            </a:r>
            <a:r>
              <a:rPr lang="en-GB" sz="2400" dirty="0"/>
              <a:t>= the allele in the refence genome</a:t>
            </a:r>
          </a:p>
          <a:p>
            <a:r>
              <a:rPr lang="en-GB" sz="2400" b="1" dirty="0"/>
              <a:t>Alternative allele </a:t>
            </a:r>
            <a:r>
              <a:rPr lang="en-GB" sz="2400" dirty="0"/>
              <a:t>= the allele NOT in the refence genome</a:t>
            </a:r>
          </a:p>
          <a:p>
            <a:endParaRPr lang="en-GB" dirty="0"/>
          </a:p>
          <a:p>
            <a:endParaRPr lang="en-GB" dirty="0"/>
          </a:p>
        </p:txBody>
      </p:sp>
    </p:spTree>
    <p:extLst>
      <p:ext uri="{BB962C8B-B14F-4D97-AF65-F5344CB8AC3E}">
        <p14:creationId xmlns:p14="http://schemas.microsoft.com/office/powerpoint/2010/main" val="3952721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Variant Calling</a:t>
            </a:r>
            <a:br>
              <a:rPr lang="en-US" dirty="0"/>
            </a:br>
            <a:r>
              <a:rPr lang="en-US" dirty="0" err="1"/>
              <a:t>HaplotypeCaller</a:t>
            </a:r>
            <a:endParaRPr lang="en-US" dirty="0"/>
          </a:p>
        </p:txBody>
      </p:sp>
      <p:pic>
        <p:nvPicPr>
          <p:cNvPr id="4" name="Picture 3"/>
          <p:cNvPicPr>
            <a:picLocks noChangeAspect="1"/>
          </p:cNvPicPr>
          <p:nvPr/>
        </p:nvPicPr>
        <p:blipFill rotWithShape="1">
          <a:blip r:embed="rId3"/>
          <a:srcRect t="8891"/>
          <a:stretch/>
        </p:blipFill>
        <p:spPr>
          <a:xfrm>
            <a:off x="1831129" y="1554790"/>
            <a:ext cx="7598275" cy="4724086"/>
          </a:xfrm>
          <a:prstGeom prst="rect">
            <a:avLst/>
          </a:prstGeom>
        </p:spPr>
      </p:pic>
      <p:sp>
        <p:nvSpPr>
          <p:cNvPr id="2" name="textruta 1">
            <a:extLst>
              <a:ext uri="{FF2B5EF4-FFF2-40B4-BE49-F238E27FC236}">
                <a16:creationId xmlns:a16="http://schemas.microsoft.com/office/drawing/2014/main" id="{7C89594C-75AD-1044-95FF-385D9AE8E219}"/>
              </a:ext>
            </a:extLst>
          </p:cNvPr>
          <p:cNvSpPr txBox="1"/>
          <p:nvPr/>
        </p:nvSpPr>
        <p:spPr>
          <a:xfrm>
            <a:off x="1898073" y="6425738"/>
            <a:ext cx="6435416" cy="369332"/>
          </a:xfrm>
          <a:prstGeom prst="rect">
            <a:avLst/>
          </a:prstGeom>
          <a:noFill/>
        </p:spPr>
        <p:txBody>
          <a:bodyPr wrap="none" rtlCol="0">
            <a:spAutoFit/>
          </a:bodyPr>
          <a:lstStyle/>
          <a:p>
            <a:r>
              <a:rPr lang="en-GB" dirty="0"/>
              <a:t>For more info: https://</a:t>
            </a:r>
            <a:r>
              <a:rPr lang="en-GB" dirty="0" err="1"/>
              <a:t>www.youtube.com</a:t>
            </a:r>
            <a:r>
              <a:rPr lang="en-GB" dirty="0"/>
              <a:t>/</a:t>
            </a:r>
            <a:r>
              <a:rPr lang="en-GB" dirty="0" err="1"/>
              <a:t>watch?v</a:t>
            </a:r>
            <a:r>
              <a:rPr lang="en-GB" dirty="0"/>
              <a:t>=</a:t>
            </a:r>
            <a:r>
              <a:rPr lang="en-GB" dirty="0" err="1"/>
              <a:t>NQHGkVGICpY</a:t>
            </a:r>
            <a:endParaRPr lang="en-GB" dirty="0"/>
          </a:p>
        </p:txBody>
      </p:sp>
    </p:spTree>
    <p:extLst>
      <p:ext uri="{BB962C8B-B14F-4D97-AF65-F5344CB8AC3E}">
        <p14:creationId xmlns:p14="http://schemas.microsoft.com/office/powerpoint/2010/main" val="836026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normAutofit/>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3878887"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842963" y="2012544"/>
            <a:ext cx="9972675" cy="3016210"/>
          </a:xfrm>
          <a:prstGeom prst="rect">
            <a:avLst/>
          </a:prstGeom>
        </p:spPr>
        <p:txBody>
          <a:bodyPr wrap="square">
            <a:spAutoFit/>
          </a:bodyPr>
          <a:lstStyle/>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fileformat</a:t>
            </a:r>
            <a:r>
              <a:rPr lang="sv-SE" sz="1000" dirty="0">
                <a:latin typeface="Courier New" panose="02070309020205020404" pitchFamily="49" charset="0"/>
                <a:cs typeface="Courier New" panose="02070309020205020404" pitchFamily="49" charset="0"/>
              </a:rPr>
              <a:t>=VCFv4.2</a:t>
            </a:r>
          </a:p>
          <a:p>
            <a:r>
              <a:rPr lang="sv-SE" sz="1000" dirty="0">
                <a:latin typeface="Courier New" panose="02070309020205020404" pitchFamily="49" charset="0"/>
                <a:cs typeface="Courier New" panose="02070309020205020404" pitchFamily="49" charset="0"/>
              </a:rPr>
              <a:t>##FILTER=&lt;ID=</a:t>
            </a:r>
            <a:r>
              <a:rPr lang="sv-SE" sz="1000" dirty="0" err="1">
                <a:latin typeface="Courier New" panose="02070309020205020404" pitchFamily="49" charset="0"/>
                <a:cs typeface="Courier New" panose="02070309020205020404" pitchFamily="49" charset="0"/>
              </a:rPr>
              <a:t>LowQual,Description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Low</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quality</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AD,Number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R,Type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Allelic</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depths</a:t>
            </a:r>
            <a:r>
              <a:rPr lang="sv-SE" sz="1000" dirty="0">
                <a:latin typeface="Courier New" panose="02070309020205020404" pitchFamily="49" charset="0"/>
                <a:cs typeface="Courier New" panose="02070309020205020404" pitchFamily="49" charset="0"/>
              </a:rPr>
              <a:t> for the ref and alt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the order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DP,Number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Approximate</a:t>
            </a:r>
            <a:r>
              <a:rPr lang="sv-SE" sz="1000" dirty="0">
                <a:latin typeface="Courier New" panose="02070309020205020404" pitchFamily="49" charset="0"/>
                <a:cs typeface="Courier New" panose="02070309020205020404" pitchFamily="49" charset="0"/>
              </a:rPr>
              <a:t> read </a:t>
            </a:r>
            <a:r>
              <a:rPr lang="sv-SE" sz="1000" dirty="0" err="1">
                <a:latin typeface="Courier New" panose="02070309020205020404" pitchFamily="49" charset="0"/>
                <a:cs typeface="Courier New" panose="02070309020205020404" pitchFamily="49" charset="0"/>
              </a:rPr>
              <a:t>depth</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reads</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MQ=255 or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bad mates </a:t>
            </a:r>
            <a:r>
              <a:rPr lang="sv-SE" sz="1000" dirty="0" err="1">
                <a:latin typeface="Courier New" panose="02070309020205020404" pitchFamily="49" charset="0"/>
                <a:cs typeface="Courier New" panose="02070309020205020404" pitchFamily="49" charset="0"/>
              </a:rPr>
              <a:t>are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filtered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GT,Number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String,Description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Genotype</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AC,Number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count</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AF,Number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Float,Description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Frequency</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AN,Number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="Total </a:t>
            </a:r>
            <a:r>
              <a:rPr lang="sv-SE" sz="1000" dirty="0" err="1">
                <a:latin typeface="Courier New" panose="02070309020205020404" pitchFamily="49" charset="0"/>
                <a:cs typeface="Courier New" panose="02070309020205020404" pitchFamily="49" charset="0"/>
              </a:rPr>
              <a:t>number</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of</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called</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contig</a:t>
            </a:r>
            <a:r>
              <a:rPr lang="sv-SE" sz="1000" dirty="0">
                <a:latin typeface="Courier New" panose="02070309020205020404" pitchFamily="49" charset="0"/>
                <a:cs typeface="Courier New" panose="02070309020205020404" pitchFamily="49" charset="0"/>
              </a:rPr>
              <a:t>=&lt;ID=2,length=243199373&gt;</a:t>
            </a:r>
          </a:p>
          <a:p>
            <a:r>
              <a:rPr lang="sv-SE" sz="1000" dirty="0">
                <a:latin typeface="Courier New" panose="02070309020205020404" pitchFamily="49" charset="0"/>
                <a:cs typeface="Courier New" panose="02070309020205020404" pitchFamily="49" charset="0"/>
              </a:rPr>
              <a:t>##source=</a:t>
            </a:r>
            <a:r>
              <a:rPr lang="sv-SE" sz="1000" dirty="0" err="1">
                <a:latin typeface="Courier New" panose="02070309020205020404" pitchFamily="49" charset="0"/>
                <a:cs typeface="Courier New" panose="02070309020205020404" pitchFamily="49" charset="0"/>
              </a:rPr>
              <a:t>HaplotypeCaller</a:t>
            </a:r>
            <a:endParaRPr lang="sv-SE" sz="1000" dirty="0">
              <a:latin typeface="Courier New" panose="02070309020205020404" pitchFamily="49" charset="0"/>
              <a:cs typeface="Courier New" panose="02070309020205020404" pitchFamily="49" charset="0"/>
            </a:endParaRPr>
          </a:p>
          <a:p>
            <a:r>
              <a:rPr lang="sv-SE" sz="1000" dirty="0">
                <a:latin typeface="Courier New" panose="02070309020205020404" pitchFamily="49" charset="0"/>
                <a:cs typeface="Courier New" panose="02070309020205020404" pitchFamily="49" charset="0"/>
              </a:rPr>
              <a:t>#CHROM  POS     	ID      REF     ALT     QUAL    FILTER  	INFO    	FORMAT  	HG00097</a:t>
            </a:r>
          </a:p>
          <a:p>
            <a:r>
              <a:rPr lang="en-GB" sz="1000" dirty="0">
                <a:latin typeface="Courier New" panose="02070309020205020404" pitchFamily="49" charset="0"/>
                <a:cs typeface="Courier New" panose="02070309020205020404" pitchFamily="49" charset="0"/>
              </a:rPr>
              <a:t>2       136220992       .       G       GT      30.64   .       AC=1;AF=0.500;AN=2	GT:AD:DP	0/1:3,2:5</a:t>
            </a:r>
          </a:p>
          <a:p>
            <a:r>
              <a:rPr lang="en-GB" sz="1000" dirty="0">
                <a:latin typeface="Courier New" panose="02070309020205020404" pitchFamily="49" charset="0"/>
                <a:cs typeface="Courier New" panose="02070309020205020404" pitchFamily="49" charset="0"/>
              </a:rPr>
              <a:t>2       136226814       .       GAC     G       44.60   .       AC=1;AF=0.500;AN=2	GT:AD:DP	0/1:4,2:6</a:t>
            </a:r>
          </a:p>
          <a:p>
            <a:r>
              <a:rPr lang="en-GB" sz="1000" dirty="0">
                <a:latin typeface="Courier New" panose="02070309020205020404" pitchFamily="49" charset="0"/>
                <a:cs typeface="Courier New" panose="02070309020205020404" pitchFamily="49" charset="0"/>
              </a:rPr>
              <a:t>2       136234279       .       C       T       102.60  .       AC=1;AF=0.500;AN=2	GT:AD:DP	0/1:3,4:7</a:t>
            </a:r>
          </a:p>
          <a:p>
            <a:r>
              <a:rPr lang="en-GB" sz="1000" dirty="0">
                <a:latin typeface="Courier New" panose="02070309020205020404" pitchFamily="49" charset="0"/>
                <a:cs typeface="Courier New" panose="02070309020205020404" pitchFamily="49" charset="0"/>
              </a:rPr>
              <a:t>2       136234284       .       C       T       102.60  .       AC=1;AF=0.500;AN=2	GT:AD:DP	0/1:3,4:7</a:t>
            </a:r>
          </a:p>
          <a:p>
            <a:pPr marL="228600" indent="-228600">
              <a:buAutoNum type="arabicPlain" startAt="2"/>
            </a:pPr>
            <a:r>
              <a:rPr lang="en-GB" sz="1000" dirty="0">
                <a:latin typeface="Courier New" panose="02070309020205020404" pitchFamily="49" charset="0"/>
                <a:cs typeface="Courier New" panose="02070309020205020404" pitchFamily="49" charset="0"/>
              </a:rPr>
              <a:t>     136263277       .       T       A       148.60  .       AC=1;AF=0.500;AN=2	GT:AD:DP	0/1:8,5:13</a:t>
            </a:r>
          </a:p>
          <a:p>
            <a:r>
              <a:rPr lang="en-GB" sz="1000" dirty="0">
                <a:latin typeface="Courier New" panose="02070309020205020404" pitchFamily="49" charset="0"/>
                <a:cs typeface="Courier New" panose="02070309020205020404" pitchFamily="49" charset="0"/>
              </a:rPr>
              <a:t>…</a:t>
            </a:r>
          </a:p>
          <a:p>
            <a:r>
              <a:rPr lang="en-GB" sz="1000" dirty="0">
                <a:latin typeface="Courier New" panose="02070309020205020404" pitchFamily="49" charset="0"/>
                <a:cs typeface="Courier New" panose="02070309020205020404" pitchFamily="49" charset="0"/>
              </a:rPr>
              <a:t>…</a:t>
            </a:r>
          </a:p>
          <a:p>
            <a:endParaRPr lang="en-GB"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11262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28</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spTree>
    <p:extLst>
      <p:ext uri="{BB962C8B-B14F-4D97-AF65-F5344CB8AC3E}">
        <p14:creationId xmlns:p14="http://schemas.microsoft.com/office/powerpoint/2010/main" val="1591664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29</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4262268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E7F55622-D798-DF42-BBED-ADE80DAF9B40}"/>
              </a:ext>
            </a:extLst>
          </p:cNvPr>
          <p:cNvSpPr>
            <a:spLocks noGrp="1"/>
          </p:cNvSpPr>
          <p:nvPr>
            <p:ph type="title"/>
          </p:nvPr>
        </p:nvSpPr>
        <p:spPr>
          <a:xfrm>
            <a:off x="2182261" y="836955"/>
            <a:ext cx="7913170" cy="830128"/>
          </a:xfrm>
        </p:spPr>
        <p:txBody>
          <a:bodyPr>
            <a:normAutofit fontScale="90000"/>
          </a:bodyPr>
          <a:lstStyle/>
          <a:p>
            <a:r>
              <a:rPr lang="sv-SE" sz="3200" dirty="0" err="1"/>
              <a:t>Illu</a:t>
            </a:r>
            <a:r>
              <a:rPr lang="sv-SE" sz="2800" dirty="0" err="1"/>
              <a:t>mina</a:t>
            </a:r>
            <a:r>
              <a:rPr lang="sv-SE" sz="2800" dirty="0"/>
              <a:t> </a:t>
            </a:r>
            <a:r>
              <a:rPr lang="sv-SE" sz="2800" dirty="0" err="1"/>
              <a:t>Sequencing</a:t>
            </a:r>
            <a:br>
              <a:rPr lang="sv-SE" dirty="0"/>
            </a:br>
            <a:br>
              <a:rPr lang="en-GB" dirty="0"/>
            </a:br>
            <a:endParaRPr lang="en-GB" dirty="0"/>
          </a:p>
        </p:txBody>
      </p:sp>
      <p:pic>
        <p:nvPicPr>
          <p:cNvPr id="2049" name="Picture 1" descr="page5image3175213440">
            <a:extLst>
              <a:ext uri="{FF2B5EF4-FFF2-40B4-BE49-F238E27FC236}">
                <a16:creationId xmlns:a16="http://schemas.microsoft.com/office/drawing/2014/main" id="{3791A042-DA83-D94B-8083-E04FC93E1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478" y="1291775"/>
            <a:ext cx="5157922" cy="5472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96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2800" dirty="0"/>
              <a:t>GVCF Files are valid VCFs with extra information</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rotWithShape="1">
          <a:blip r:embed="rId3"/>
          <a:srcRect r="29481"/>
          <a:stretch/>
        </p:blipFill>
        <p:spPr>
          <a:xfrm>
            <a:off x="2385775" y="1450150"/>
            <a:ext cx="4609514" cy="5153851"/>
          </a:xfrm>
          <a:prstGeom prst="rect">
            <a:avLst/>
          </a:prstGeom>
        </p:spPr>
      </p:pic>
      <p:sp>
        <p:nvSpPr>
          <p:cNvPr id="2" name="textruta 1">
            <a:extLst>
              <a:ext uri="{FF2B5EF4-FFF2-40B4-BE49-F238E27FC236}">
                <a16:creationId xmlns:a16="http://schemas.microsoft.com/office/drawing/2014/main" id="{B026110A-EB9E-1F47-B641-836A32FD3B59}"/>
              </a:ext>
            </a:extLst>
          </p:cNvPr>
          <p:cNvSpPr txBox="1"/>
          <p:nvPr/>
        </p:nvSpPr>
        <p:spPr>
          <a:xfrm>
            <a:off x="5325533" y="1591734"/>
            <a:ext cx="1669757" cy="246221"/>
          </a:xfrm>
          <a:prstGeom prst="rect">
            <a:avLst/>
          </a:prstGeom>
          <a:solidFill>
            <a:srgbClr val="66679B"/>
          </a:solidFill>
        </p:spPr>
        <p:txBody>
          <a:bodyPr wrap="square" rtlCol="0">
            <a:spAutoFit/>
          </a:bodyPr>
          <a:lstStyle/>
          <a:p>
            <a:pPr algn="ctr"/>
            <a:r>
              <a:rPr lang="en-GB" sz="1000" b="1" dirty="0" err="1">
                <a:solidFill>
                  <a:schemeClr val="bg1"/>
                </a:solidFill>
                <a:latin typeface="Helvetica" pitchFamily="2" charset="0"/>
                <a:cs typeface="Arial" panose="020B0604020202020204" pitchFamily="34" charset="0"/>
              </a:rPr>
              <a:t>HaplotypeCaller</a:t>
            </a:r>
            <a:r>
              <a:rPr lang="en-GB" sz="1000" b="1" dirty="0">
                <a:solidFill>
                  <a:schemeClr val="bg1"/>
                </a:solidFill>
                <a:latin typeface="Helvetica" pitchFamily="2" charset="0"/>
                <a:cs typeface="Arial" panose="020B0604020202020204" pitchFamily="34" charset="0"/>
              </a:rPr>
              <a:t> GVCF</a:t>
            </a:r>
          </a:p>
        </p:txBody>
      </p:sp>
      <p:sp>
        <p:nvSpPr>
          <p:cNvPr id="5" name="textruta 4">
            <a:extLst>
              <a:ext uri="{FF2B5EF4-FFF2-40B4-BE49-F238E27FC236}">
                <a16:creationId xmlns:a16="http://schemas.microsoft.com/office/drawing/2014/main" id="{B3480F01-F7BC-C140-AD8D-6E6AE516FCB1}"/>
              </a:ext>
            </a:extLst>
          </p:cNvPr>
          <p:cNvSpPr txBox="1"/>
          <p:nvPr/>
        </p:nvSpPr>
        <p:spPr>
          <a:xfrm>
            <a:off x="7509936" y="1938868"/>
            <a:ext cx="2904066" cy="3293209"/>
          </a:xfrm>
          <a:prstGeom prst="rect">
            <a:avLst/>
          </a:prstGeom>
          <a:noFill/>
        </p:spPr>
        <p:txBody>
          <a:bodyPr wrap="square" rtlCol="0">
            <a:spAutoFit/>
          </a:bodyPr>
          <a:lstStyle/>
          <a:p>
            <a:pPr marL="285750" indent="-285750">
              <a:buFont typeface="Arial" panose="020B0604020202020204" pitchFamily="34" charset="0"/>
              <a:buChar char="•"/>
            </a:pPr>
            <a:r>
              <a:rPr lang="sv-SE" sz="1600" dirty="0"/>
              <a:t>GVCF has </a:t>
            </a:r>
            <a:r>
              <a:rPr lang="sv-SE" sz="1600" dirty="0" err="1"/>
              <a:t>records</a:t>
            </a:r>
            <a:r>
              <a:rPr lang="sv-SE" sz="1600" dirty="0"/>
              <a:t> for all sites, </a:t>
            </a:r>
            <a:r>
              <a:rPr lang="sv-SE" sz="1600" dirty="0" err="1"/>
              <a:t>whether</a:t>
            </a:r>
            <a:r>
              <a:rPr lang="sv-SE" sz="1600" dirty="0"/>
              <a:t> </a:t>
            </a:r>
            <a:r>
              <a:rPr lang="sv-SE" sz="1600" dirty="0" err="1"/>
              <a:t>there</a:t>
            </a:r>
            <a:r>
              <a:rPr lang="sv-SE" sz="1600" dirty="0"/>
              <a:t> is a variant call </a:t>
            </a:r>
            <a:r>
              <a:rPr lang="sv-SE" sz="1600" dirty="0" err="1"/>
              <a:t>there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a:t>The </a:t>
            </a:r>
            <a:r>
              <a:rPr lang="sv-SE" sz="1600" dirty="0" err="1"/>
              <a:t>records</a:t>
            </a:r>
            <a:r>
              <a:rPr lang="sv-SE" sz="1600" dirty="0"/>
              <a:t> </a:t>
            </a:r>
            <a:r>
              <a:rPr lang="sv-SE" sz="1600" dirty="0" err="1"/>
              <a:t>include</a:t>
            </a:r>
            <a:r>
              <a:rPr lang="sv-SE" sz="1600" dirty="0"/>
              <a:t> an </a:t>
            </a:r>
            <a:r>
              <a:rPr lang="sv-SE" sz="1600" dirty="0" err="1"/>
              <a:t>accurate</a:t>
            </a:r>
            <a:r>
              <a:rPr lang="sv-SE" sz="1600" dirty="0"/>
              <a:t> </a:t>
            </a:r>
            <a:r>
              <a:rPr lang="sv-SE" sz="1600" dirty="0" err="1"/>
              <a:t>estimation</a:t>
            </a:r>
            <a:r>
              <a:rPr lang="sv-SE" sz="1600" dirty="0"/>
              <a:t> </a:t>
            </a:r>
            <a:r>
              <a:rPr lang="sv-SE" sz="1600" dirty="0" err="1"/>
              <a:t>of</a:t>
            </a:r>
            <a:r>
              <a:rPr lang="sv-SE" sz="1600" dirty="0"/>
              <a:t> </a:t>
            </a:r>
            <a:r>
              <a:rPr lang="sv-SE" sz="1600" dirty="0" err="1"/>
              <a:t>how</a:t>
            </a:r>
            <a:r>
              <a:rPr lang="sv-SE" sz="1600" dirty="0"/>
              <a:t> </a:t>
            </a:r>
            <a:r>
              <a:rPr lang="sv-SE" sz="1600" dirty="0" err="1"/>
              <a:t>confident</a:t>
            </a:r>
            <a:r>
              <a:rPr lang="sv-SE" sz="1600" dirty="0"/>
              <a:t> </a:t>
            </a:r>
            <a:r>
              <a:rPr lang="sv-SE" sz="1600" dirty="0" err="1"/>
              <a:t>we</a:t>
            </a:r>
            <a:r>
              <a:rPr lang="sv-SE" sz="1600" dirty="0"/>
              <a:t> </a:t>
            </a:r>
            <a:r>
              <a:rPr lang="sv-SE" sz="1600" dirty="0" err="1"/>
              <a:t>are</a:t>
            </a:r>
            <a:r>
              <a:rPr lang="sv-SE" sz="1600" dirty="0"/>
              <a:t> in the determination </a:t>
            </a:r>
            <a:r>
              <a:rPr lang="sv-SE" sz="1600" dirty="0" err="1"/>
              <a:t>that</a:t>
            </a:r>
            <a:r>
              <a:rPr lang="sv-SE" sz="1600" dirty="0"/>
              <a:t> the sites </a:t>
            </a:r>
            <a:r>
              <a:rPr lang="sv-SE" sz="1600" dirty="0" err="1"/>
              <a:t>are</a:t>
            </a:r>
            <a:r>
              <a:rPr lang="sv-SE" sz="1600" dirty="0"/>
              <a:t> </a:t>
            </a:r>
            <a:r>
              <a:rPr lang="sv-SE" sz="1600" dirty="0" err="1"/>
              <a:t>homozygous-reference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err="1"/>
              <a:t>Adjacent</a:t>
            </a:r>
            <a:r>
              <a:rPr lang="sv-SE" sz="1600" dirty="0"/>
              <a:t> non-variant sites </a:t>
            </a:r>
            <a:r>
              <a:rPr lang="sv-SE" sz="1600" dirty="0" err="1"/>
              <a:t>merged</a:t>
            </a:r>
            <a:r>
              <a:rPr lang="sv-SE" sz="1600" dirty="0"/>
              <a:t> </a:t>
            </a:r>
            <a:r>
              <a:rPr lang="sv-SE" sz="1600" dirty="0" err="1"/>
              <a:t>into</a:t>
            </a:r>
            <a:r>
              <a:rPr lang="sv-SE" sz="1600" dirty="0"/>
              <a:t> blocks</a:t>
            </a:r>
            <a:endParaRPr lang="en-GB" sz="1600" dirty="0"/>
          </a:p>
        </p:txBody>
      </p:sp>
    </p:spTree>
    <p:extLst>
      <p:ext uri="{BB962C8B-B14F-4D97-AF65-F5344CB8AC3E}">
        <p14:creationId xmlns:p14="http://schemas.microsoft.com/office/powerpoint/2010/main" val="2240108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1D2F4F3A-9950-BF4A-B097-BCCE224F8AE0}"/>
              </a:ext>
            </a:extLst>
          </p:cNvPr>
          <p:cNvSpPr>
            <a:spLocks noGrp="1"/>
          </p:cNvSpPr>
          <p:nvPr>
            <p:ph idx="1"/>
          </p:nvPr>
        </p:nvSpPr>
        <p:spPr/>
        <p:txBody>
          <a:bodyPr/>
          <a:lstStyle/>
          <a:p>
            <a:endParaRPr lang="en-GB"/>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31</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2602253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645318" y="2043558"/>
            <a:ext cx="10901363" cy="3016210"/>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=VCFv4.2</a:t>
            </a:r>
          </a:p>
          <a:p>
            <a:r>
              <a:rPr lang="en-GB" sz="1000" dirty="0">
                <a:latin typeface="Courier New" panose="02070309020205020404" pitchFamily="49" charset="0"/>
                <a:cs typeface="Courier New" panose="02070309020205020404" pitchFamily="49" charset="0"/>
              </a:rPr>
              <a:t>##ALT=&lt;ID=</a:t>
            </a:r>
            <a:r>
              <a:rPr lang="en-GB" sz="1000" dirty="0" err="1">
                <a:latin typeface="Courier New" panose="02070309020205020404" pitchFamily="49" charset="0"/>
                <a:cs typeface="Courier New" panose="02070309020205020404" pitchFamily="49" charset="0"/>
              </a:rPr>
              <a:t>NON_REF,Description</a:t>
            </a:r>
            <a:r>
              <a:rPr lang="en-GB" sz="1000" dirty="0">
                <a:latin typeface="Courier New" panose="02070309020205020404" pitchFamily="49" charset="0"/>
                <a:cs typeface="Courier New" panose="02070309020205020404" pitchFamily="49" charset="0"/>
              </a:rPr>
              <a:t>="Represents any possible alternative allele at this location"&gt;</a:t>
            </a:r>
          </a:p>
          <a:p>
            <a:r>
              <a:rPr lang="en-GB" sz="1000" dirty="0">
                <a:latin typeface="Courier New" panose="02070309020205020404" pitchFamily="49" charset="0"/>
                <a:cs typeface="Courier New" panose="02070309020205020404" pitchFamily="49" charset="0"/>
              </a:rPr>
              <a:t>##FILTER=&lt;ID=</a:t>
            </a:r>
            <a:r>
              <a:rPr lang="en-GB" sz="1000" dirty="0" err="1">
                <a:latin typeface="Courier New" panose="02070309020205020404" pitchFamily="49" charset="0"/>
                <a:cs typeface="Courier New" panose="02070309020205020404" pitchFamily="49" charset="0"/>
              </a:rPr>
              <a:t>LowQual,Description</a:t>
            </a:r>
            <a:r>
              <a:rPr lang="en-GB" sz="1000" dirty="0">
                <a:latin typeface="Courier New" panose="02070309020205020404" pitchFamily="49" charset="0"/>
                <a:cs typeface="Courier New" panose="02070309020205020404" pitchFamily="49" charset="0"/>
              </a:rPr>
              <a:t>="Low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AD,Number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R,Type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="Allelic depths for the ref and alt alleles in the order listed"&gt;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="Approximate read depth (reads with MQ=255 or with bad mates are filtered)"&gt;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AC,Number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="Allele count in genotypes,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AN,Number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number of alleles in called genotypes"&gt;</a:t>
            </a:r>
          </a:p>
          <a:p>
            <a:r>
              <a:rPr lang="en-GB" sz="1000" dirty="0">
                <a:latin typeface="Courier New" panose="02070309020205020404" pitchFamily="49" charset="0"/>
                <a:cs typeface="Courier New" panose="02070309020205020404" pitchFamily="49" charset="0"/>
              </a:rPr>
              <a:t>##contig=&lt;ID=2,length=243199373&gt;</a:t>
            </a: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CombineGVCFs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GenotypeGVCFs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HaplotypeCaller</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#CHROM  POS     	ID      REF     ALT     QUAL    FILTER  	INFO    	   FORMAT  	HG00097 	HG00100 	HG00101</a:t>
            </a:r>
          </a:p>
          <a:p>
            <a:r>
              <a:rPr lang="en-GB" sz="1000" dirty="0">
                <a:latin typeface="Courier New" panose="02070309020205020404" pitchFamily="49" charset="0"/>
                <a:cs typeface="Courier New" panose="02070309020205020404" pitchFamily="49" charset="0"/>
              </a:rPr>
              <a:t>2       136045826       .       G       A       167.26  .       AC=1;AF=0.167;AN=6	  GT:AD:DP	0/0:8,0:8	0/0:13,0:13	0/1:1,5:6</a:t>
            </a:r>
          </a:p>
          <a:p>
            <a:r>
              <a:rPr lang="en-GB" sz="1000" dirty="0">
                <a:latin typeface="Courier New" panose="02070309020205020404" pitchFamily="49" charset="0"/>
                <a:cs typeface="Courier New" panose="02070309020205020404" pitchFamily="49" charset="0"/>
              </a:rPr>
              <a:t>2       136046443       .       CGT     C       129.27  .       AC=3;AF=0.500;AN=6	  GT:AD:DP	0/0:8,0:8	0/1:3,1:4	1/1:0,4:4</a:t>
            </a:r>
          </a:p>
          <a:p>
            <a:r>
              <a:rPr lang="en-GB" sz="1000" dirty="0">
                <a:latin typeface="Courier New" panose="02070309020205020404" pitchFamily="49" charset="0"/>
                <a:cs typeface="Courier New" panose="02070309020205020404" pitchFamily="49" charset="0"/>
              </a:rPr>
              <a:t>2       136047387       .       T       C       186.27  .       AC=1;AF=0.167;AN=6	  GT:AD:DP	0/0:6,0:6	0/0:16,0:16	0/1:4,6:10</a:t>
            </a:r>
          </a:p>
          <a:p>
            <a:r>
              <a:rPr lang="en-GB" sz="1000" dirty="0">
                <a:latin typeface="Courier New" panose="02070309020205020404" pitchFamily="49" charset="0"/>
                <a:cs typeface="Courier New" panose="02070309020205020404" pitchFamily="49" charset="0"/>
              </a:rPr>
              <a:t>2       136048649       .       C       G       127.26  .       AC=1;AF=0.167;AN=6	  GT:AD:DP	0/0:13,0:13	0/0:9,0:9	0/1:1,4:5</a:t>
            </a:r>
          </a:p>
          <a:p>
            <a:r>
              <a:rPr lang="en-GB" sz="1000" dirty="0">
                <a:latin typeface="Courier New" panose="02070309020205020404" pitchFamily="49" charset="0"/>
                <a:cs typeface="Courier New" panose="02070309020205020404" pitchFamily="49" charset="0"/>
              </a:rPr>
              <a:t>2       136052318       .       C       T       107.26  .       AC=1;AF=0.167;AN=6	  GT:AD:DP	0/0:7,0:7	0/0:13,0:13	0/1:3,3:6</a:t>
            </a:r>
          </a:p>
        </p:txBody>
      </p:sp>
      <p:sp>
        <p:nvSpPr>
          <p:cNvPr id="4" name="Ned 3">
            <a:extLst>
              <a:ext uri="{FF2B5EF4-FFF2-40B4-BE49-F238E27FC236}">
                <a16:creationId xmlns:a16="http://schemas.microsoft.com/office/drawing/2014/main" id="{C2B36481-F83D-BC46-B39C-0CD0C9F2F8BA}"/>
              </a:ext>
            </a:extLst>
          </p:cNvPr>
          <p:cNvSpPr/>
          <p:nvPr/>
        </p:nvSpPr>
        <p:spPr>
          <a:xfrm>
            <a:off x="8157140" y="370952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9000889"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9896863"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1416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p:txBody>
          <a:bodyPr/>
          <a:lstStyle/>
          <a:p>
            <a:pPr algn="l"/>
            <a:r>
              <a:rPr lang="sv-SE" dirty="0" err="1"/>
              <a:t>Today’s</a:t>
            </a:r>
            <a:r>
              <a:rPr lang="sv-SE" dirty="0"/>
              <a:t> </a:t>
            </a:r>
            <a:r>
              <a:rPr lang="sv-SE" dirty="0" err="1"/>
              <a:t>lab</a:t>
            </a:r>
            <a:endParaRPr lang="en-GB" dirty="0"/>
          </a:p>
        </p:txBody>
      </p:sp>
    </p:spTree>
    <p:extLst>
      <p:ext uri="{BB962C8B-B14F-4D97-AF65-F5344CB8AC3E}">
        <p14:creationId xmlns:p14="http://schemas.microsoft.com/office/powerpoint/2010/main" val="3180950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p:txBody>
          <a:bodyPr>
            <a:normAutofit/>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651937" y="2091932"/>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4795100" y="2200468"/>
            <a:ext cx="5872900" cy="2954655"/>
          </a:xfrm>
          <a:prstGeom prst="rect">
            <a:avLst/>
          </a:prstGeom>
          <a:noFill/>
        </p:spPr>
        <p:txBody>
          <a:bodyPr wrap="square" rtlCol="0">
            <a:spAutoFit/>
          </a:bodyPr>
          <a:lstStyle/>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a:t>3 samples</a:t>
            </a:r>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p:txBody>
          <a:bodyPr>
            <a:normAutofit fontScale="90000"/>
          </a:bodyPr>
          <a:lstStyle/>
          <a:p>
            <a:r>
              <a:rPr lang="en-US" dirty="0"/>
              <a:t>The Lactase enzyme</a:t>
            </a:r>
            <a:br>
              <a:rPr lang="en-US" dirty="0"/>
            </a:br>
            <a:endParaRPr lang="en-GB" dirty="0"/>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099" y="1624541"/>
            <a:ext cx="8079801" cy="3012808"/>
          </a:xfrm>
          <a:prstGeom prst="rect">
            <a:avLst/>
          </a:prstGeom>
        </p:spPr>
      </p:pic>
      <p:sp>
        <p:nvSpPr>
          <p:cNvPr id="3" name="textruta 2">
            <a:extLst>
              <a:ext uri="{FF2B5EF4-FFF2-40B4-BE49-F238E27FC236}">
                <a16:creationId xmlns:a16="http://schemas.microsoft.com/office/drawing/2014/main" id="{9DC2A1BF-2030-7E45-8DD8-B2D0BB9563D5}"/>
              </a:ext>
            </a:extLst>
          </p:cNvPr>
          <p:cNvSpPr txBox="1"/>
          <p:nvPr/>
        </p:nvSpPr>
        <p:spPr>
          <a:xfrm>
            <a:off x="2056098" y="4893391"/>
            <a:ext cx="8143510" cy="1477328"/>
          </a:xfrm>
          <a:prstGeom prst="rect">
            <a:avLst/>
          </a:prstGeom>
          <a:noFill/>
        </p:spPr>
        <p:txBody>
          <a:bodyPr wrap="square" rtlCol="0">
            <a:spAutoFit/>
          </a:bodyPr>
          <a:lstStyle/>
          <a:p>
            <a:pPr marL="285750" indent="-285750">
              <a:buFont typeface="Arial" panose="020B0604020202020204" pitchFamily="34" charset="0"/>
              <a:buChar char="•"/>
            </a:pPr>
            <a:r>
              <a:rPr lang="en-GB" dirty="0"/>
              <a:t>All mammals produce lactase as infants </a:t>
            </a:r>
          </a:p>
          <a:p>
            <a:pPr marL="285750" indent="-285750">
              <a:buFont typeface="Arial" panose="020B0604020202020204" pitchFamily="34" charset="0"/>
              <a:buChar char="•"/>
            </a:pPr>
            <a:r>
              <a:rPr lang="en-GB" dirty="0"/>
              <a:t>Some human produce lactase in adulthood </a:t>
            </a:r>
          </a:p>
          <a:p>
            <a:pPr marL="285750" indent="-285750">
              <a:buFont typeface="Arial" panose="020B0604020202020204" pitchFamily="34" charset="0"/>
              <a:buChar char="•"/>
            </a:pPr>
            <a:r>
              <a:rPr lang="en-GB" dirty="0"/>
              <a:t>Genetic variation upstream of the </a:t>
            </a:r>
            <a:r>
              <a:rPr lang="en-GB" i="1" dirty="0"/>
              <a:t>LCT</a:t>
            </a:r>
            <a:r>
              <a:rPr lang="en-GB" dirty="0"/>
              <a:t> gene cause the lactase persistent phenotype (lactose tolerance)</a:t>
            </a:r>
            <a:br>
              <a:rPr lang="en-GB" dirty="0"/>
            </a:br>
            <a:endParaRPr lang="en-GB" dirty="0"/>
          </a:p>
        </p:txBody>
      </p:sp>
    </p:spTree>
    <p:extLst>
      <p:ext uri="{BB962C8B-B14F-4D97-AF65-F5344CB8AC3E}">
        <p14:creationId xmlns:p14="http://schemas.microsoft.com/office/powerpoint/2010/main" val="2959571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a:bodyPr>
          <a:lstStyle/>
          <a:p>
            <a:r>
              <a:rPr lang="en-GB" dirty="0"/>
              <a:t>Part 1:</a:t>
            </a:r>
            <a:br>
              <a:rPr lang="en-GB" dirty="0"/>
            </a:br>
            <a:br>
              <a:rPr lang="en-GB" dirty="0"/>
            </a:br>
            <a:r>
              <a:rPr lang="en-GB" dirty="0"/>
              <a:t>Variant calling in one sample</a:t>
            </a:r>
            <a:br>
              <a:rPr lang="en-GB" dirty="0"/>
            </a:br>
            <a:endParaRPr lang="en-GB" dirty="0"/>
          </a:p>
        </p:txBody>
      </p:sp>
      <p:sp>
        <p:nvSpPr>
          <p:cNvPr id="3" name="Platshållare för text 2">
            <a:extLst>
              <a:ext uri="{FF2B5EF4-FFF2-40B4-BE49-F238E27FC236}">
                <a16:creationId xmlns:a16="http://schemas.microsoft.com/office/drawing/2014/main" id="{DDC717EC-3EB3-5449-8896-52995823E66C}"/>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194183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7183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a:bodyPr>
          <a:lstStyle/>
          <a:p>
            <a:r>
              <a:rPr lang="en-GB" dirty="0"/>
              <a:t>Part 2:</a:t>
            </a:r>
            <a:br>
              <a:rPr lang="en-GB" dirty="0"/>
            </a:br>
            <a:br>
              <a:rPr lang="en-GB" dirty="0"/>
            </a:br>
            <a:r>
              <a:rPr lang="en-GB" dirty="0"/>
              <a:t>Variant calling in cohort</a:t>
            </a:r>
            <a:br>
              <a:rPr lang="en-GB" dirty="0"/>
            </a:br>
            <a:endParaRPr lang="en-GB" dirty="0"/>
          </a:p>
        </p:txBody>
      </p:sp>
      <p:sp>
        <p:nvSpPr>
          <p:cNvPr id="3" name="Platshållare för text 2">
            <a:extLst>
              <a:ext uri="{FF2B5EF4-FFF2-40B4-BE49-F238E27FC236}">
                <a16:creationId xmlns:a16="http://schemas.microsoft.com/office/drawing/2014/main" id="{232196A4-37D3-EF4E-9C47-5E69865D19E6}"/>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45147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39</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Joint variant calling workflow</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1587658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p:txBody>
          <a:bodyPr/>
          <a:lstStyle/>
          <a:p>
            <a:pPr algn="l"/>
            <a:r>
              <a:rPr lang="en-GB" dirty="0"/>
              <a:t>Workflows</a:t>
            </a:r>
          </a:p>
        </p:txBody>
      </p:sp>
      <p:sp>
        <p:nvSpPr>
          <p:cNvPr id="3" name="Platshållare för text 2">
            <a:extLst>
              <a:ext uri="{FF2B5EF4-FFF2-40B4-BE49-F238E27FC236}">
                <a16:creationId xmlns:a16="http://schemas.microsoft.com/office/drawing/2014/main" id="{9F308094-7946-2745-A1F1-D0358CF23EB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1509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fontScale="90000"/>
          </a:bodyPr>
          <a:lstStyle/>
          <a:p>
            <a:r>
              <a:rPr lang="en-GB" dirty="0"/>
              <a:t>Part 3:</a:t>
            </a:r>
            <a:br>
              <a:rPr lang="en-GB" dirty="0"/>
            </a:br>
            <a:br>
              <a:rPr lang="en-GB" dirty="0"/>
            </a:br>
            <a:r>
              <a:rPr lang="en-GB" dirty="0"/>
              <a:t>Follow GATK best practices for short variant discovery</a:t>
            </a:r>
            <a:br>
              <a:rPr lang="en-GB" dirty="0"/>
            </a:br>
            <a:endParaRPr lang="en-GB" dirty="0"/>
          </a:p>
        </p:txBody>
      </p:sp>
      <p:sp>
        <p:nvSpPr>
          <p:cNvPr id="3" name="Platshållare för text 2">
            <a:extLst>
              <a:ext uri="{FF2B5EF4-FFF2-40B4-BE49-F238E27FC236}">
                <a16:creationId xmlns:a16="http://schemas.microsoft.com/office/drawing/2014/main" id="{E6755CA8-89BA-1441-8DFC-37E1E9E5F99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67837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1524000" y="1309432"/>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4321316" y="505097"/>
            <a:ext cx="3054041"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11935525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2027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2004033"/>
            <a:ext cx="9144000" cy="3765537"/>
          </a:xfrm>
          <a:prstGeom prst="rect">
            <a:avLst/>
          </a:prstGeom>
        </p:spPr>
      </p:pic>
    </p:spTree>
    <p:extLst>
      <p:ext uri="{BB962C8B-B14F-4D97-AF65-F5344CB8AC3E}">
        <p14:creationId xmlns:p14="http://schemas.microsoft.com/office/powerpoint/2010/main" val="2612309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1524000" y="191586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2368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77557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4447907" y="1914697"/>
            <a:ext cx="6084698" cy="3909132"/>
          </a:xfrm>
          <a:prstGeom prst="rect">
            <a:avLst/>
          </a:prstGeom>
        </p:spPr>
      </p:pic>
      <p:sp>
        <p:nvSpPr>
          <p:cNvPr id="2" name="Content Placeholder 1"/>
          <p:cNvSpPr>
            <a:spLocks noGrp="1"/>
          </p:cNvSpPr>
          <p:nvPr>
            <p:ph idx="1"/>
          </p:nvPr>
        </p:nvSpPr>
        <p:spPr/>
        <p:txBody>
          <a:bodyPr>
            <a:normAutofit/>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p:txBody>
          <a:bodyPr/>
          <a:lstStyle/>
          <a:p>
            <a:r>
              <a:rPr lang="en-US" dirty="0"/>
              <a:t>Duplicate reads</a:t>
            </a:r>
          </a:p>
        </p:txBody>
      </p:sp>
    </p:spTree>
    <p:extLst>
      <p:ext uri="{BB962C8B-B14F-4D97-AF65-F5344CB8AC3E}">
        <p14:creationId xmlns:p14="http://schemas.microsoft.com/office/powerpoint/2010/main" val="658527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latshållare för innehåll 4">
            <a:extLst>
              <a:ext uri="{FF2B5EF4-FFF2-40B4-BE49-F238E27FC236}">
                <a16:creationId xmlns:a16="http://schemas.microsoft.com/office/drawing/2014/main" id="{43E42D35-501F-6D4D-94D6-27E544568506}"/>
              </a:ext>
            </a:extLst>
          </p:cNvPr>
          <p:cNvPicPr>
            <a:picLocks noChangeAspect="1"/>
          </p:cNvPicPr>
          <p:nvPr/>
        </p:nvPicPr>
        <p:blipFill rotWithShape="1">
          <a:blip r:embed="rId2"/>
          <a:srcRect r="14348" b="14372"/>
          <a:stretch/>
        </p:blipFill>
        <p:spPr>
          <a:xfrm>
            <a:off x="1870325" y="315685"/>
            <a:ext cx="7099504" cy="5652409"/>
          </a:xfrm>
          <a:prstGeom prst="rect">
            <a:avLst/>
          </a:prstGeom>
        </p:spPr>
      </p:pic>
      <p:pic>
        <p:nvPicPr>
          <p:cNvPr id="13" name="Bildobjekt 12" descr="En bild som visar text&#10;&#10;Automatiskt genererad beskrivning">
            <a:extLst>
              <a:ext uri="{FF2B5EF4-FFF2-40B4-BE49-F238E27FC236}">
                <a16:creationId xmlns:a16="http://schemas.microsoft.com/office/drawing/2014/main" id="{9A45A7AB-C1F9-8048-8435-E89231696229}"/>
              </a:ext>
            </a:extLst>
          </p:cNvPr>
          <p:cNvPicPr>
            <a:picLocks noChangeAspect="1"/>
          </p:cNvPicPr>
          <p:nvPr/>
        </p:nvPicPr>
        <p:blipFill rotWithShape="1">
          <a:blip r:embed="rId3"/>
          <a:srcRect r="34553"/>
          <a:stretch/>
        </p:blipFill>
        <p:spPr>
          <a:xfrm>
            <a:off x="2764973" y="5263014"/>
            <a:ext cx="5984421" cy="1410159"/>
          </a:xfrm>
          <a:prstGeom prst="rect">
            <a:avLst/>
          </a:prstGeom>
        </p:spPr>
      </p:pic>
      <p:pic>
        <p:nvPicPr>
          <p:cNvPr id="15" name="Bildobjekt 14" descr="En bild som visar text&#10;&#10;Automatiskt genererad beskrivning">
            <a:extLst>
              <a:ext uri="{FF2B5EF4-FFF2-40B4-BE49-F238E27FC236}">
                <a16:creationId xmlns:a16="http://schemas.microsoft.com/office/drawing/2014/main" id="{92FC290E-B334-024B-BEAB-FDA371F08C3B}"/>
              </a:ext>
            </a:extLst>
          </p:cNvPr>
          <p:cNvPicPr>
            <a:picLocks noChangeAspect="1"/>
          </p:cNvPicPr>
          <p:nvPr/>
        </p:nvPicPr>
        <p:blipFill rotWithShape="1">
          <a:blip r:embed="rId3"/>
          <a:srcRect l="96213"/>
          <a:stretch/>
        </p:blipFill>
        <p:spPr>
          <a:xfrm>
            <a:off x="8686450" y="5263014"/>
            <a:ext cx="346325" cy="1410159"/>
          </a:xfrm>
          <a:prstGeom prst="rect">
            <a:avLst/>
          </a:prstGeom>
        </p:spPr>
      </p:pic>
    </p:spTree>
    <p:extLst>
      <p:ext uri="{BB962C8B-B14F-4D97-AF65-F5344CB8AC3E}">
        <p14:creationId xmlns:p14="http://schemas.microsoft.com/office/powerpoint/2010/main" val="1770502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1524000" y="191586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2368062" y="4146787"/>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63918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Base Quality Score Recalibration (BQSR)</a:t>
            </a:r>
          </a:p>
        </p:txBody>
      </p:sp>
      <p:sp>
        <p:nvSpPr>
          <p:cNvPr id="5" name="Content Placeholder 1"/>
          <p:cNvSpPr txBox="1">
            <a:spLocks/>
          </p:cNvSpPr>
          <p:nvPr/>
        </p:nvSpPr>
        <p:spPr>
          <a:xfrm>
            <a:off x="1328738" y="1457739"/>
            <a:ext cx="9211087" cy="5035135"/>
          </a:xfrm>
          <a:prstGeom prst="rect">
            <a:avLst/>
          </a:prstGeom>
        </p:spPr>
        <p:txBody>
          <a:bodyPr vert="horz" lIns="0" tIns="0" rIns="0" bIns="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a:p>
            <a:r>
              <a:rPr lang="en-US" sz="2400" dirty="0"/>
              <a:t>During base calling, the sequencer estimates a quality score for each base. This is the quality scores present in the </a:t>
            </a:r>
            <a:r>
              <a:rPr lang="en-US" sz="2400" dirty="0" err="1"/>
              <a:t>fastq</a:t>
            </a:r>
            <a:r>
              <a:rPr lang="en-US" sz="2400" dirty="0"/>
              <a:t> files.</a:t>
            </a:r>
          </a:p>
          <a:p>
            <a:endParaRPr lang="en-US" sz="2400" dirty="0"/>
          </a:p>
          <a:p>
            <a:r>
              <a:rPr lang="en-US" sz="2400" dirty="0"/>
              <a:t>Systematic (non-random) errors in the base quality score estimation can occur.  </a:t>
            </a:r>
          </a:p>
          <a:p>
            <a:pPr lvl="1"/>
            <a:r>
              <a:rPr lang="en-US" sz="2400" dirty="0"/>
              <a:t>due to the physics or chemistry of the sequencing reaction</a:t>
            </a:r>
          </a:p>
          <a:p>
            <a:pPr lvl="1"/>
            <a:r>
              <a:rPr lang="en-US" sz="2400" dirty="0"/>
              <a:t>manufacturing flaws in the equipment</a:t>
            </a:r>
          </a:p>
          <a:p>
            <a:pPr lvl="1"/>
            <a:r>
              <a:rPr lang="en-US" sz="2400" dirty="0" err="1"/>
              <a:t>etc</a:t>
            </a:r>
            <a:endParaRPr lang="en-US" sz="2400" dirty="0"/>
          </a:p>
          <a:p>
            <a:endParaRPr lang="en-US" sz="2400" dirty="0"/>
          </a:p>
          <a:p>
            <a:r>
              <a:rPr lang="en-US" sz="2400" dirty="0"/>
              <a:t>Can cause bias in variant calling</a:t>
            </a:r>
          </a:p>
          <a:p>
            <a:endParaRPr lang="en-US" sz="2400" dirty="0"/>
          </a:p>
          <a:p>
            <a:r>
              <a:rPr lang="en-US" sz="2400" b="1" dirty="0"/>
              <a:t>Base </a:t>
            </a:r>
            <a:r>
              <a:rPr lang="en-US" sz="2400" b="1" dirty="0" err="1"/>
              <a:t>Qualtiy</a:t>
            </a:r>
            <a:r>
              <a:rPr lang="en-US" sz="2400" b="1" dirty="0"/>
              <a:t> Score Recalibration </a:t>
            </a:r>
            <a:r>
              <a:rPr lang="en-US" sz="2400" dirty="0"/>
              <a:t>helps to calibrate the scores so that they correspond to the real per-base sequencing error rate (</a:t>
            </a:r>
            <a:r>
              <a:rPr lang="en-US" sz="2400" dirty="0" err="1"/>
              <a:t>phred</a:t>
            </a:r>
            <a:r>
              <a:rPr lang="en-US" sz="2400" dirty="0"/>
              <a:t> scores)</a:t>
            </a:r>
          </a:p>
          <a:p>
            <a:pPr lvl="1"/>
            <a:endParaRPr lang="en-US" dirty="0"/>
          </a:p>
          <a:p>
            <a:pPr lvl="1"/>
            <a:endParaRPr lang="en-US" dirty="0"/>
          </a:p>
        </p:txBody>
      </p:sp>
    </p:spTree>
    <p:extLst>
      <p:ext uri="{BB962C8B-B14F-4D97-AF65-F5344CB8AC3E}">
        <p14:creationId xmlns:p14="http://schemas.microsoft.com/office/powerpoint/2010/main" val="38264988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descr="En bild som visar text&#10;&#10;Automatiskt genererad beskrivning">
            <a:extLst>
              <a:ext uri="{FF2B5EF4-FFF2-40B4-BE49-F238E27FC236}">
                <a16:creationId xmlns:a16="http://schemas.microsoft.com/office/drawing/2014/main" id="{8A032469-4443-534A-A8C1-BAB446665D4F}"/>
              </a:ext>
            </a:extLst>
          </p:cNvPr>
          <p:cNvPicPr>
            <a:picLocks noGrp="1" noChangeAspect="1"/>
          </p:cNvPicPr>
          <p:nvPr>
            <p:ph idx="1"/>
          </p:nvPr>
        </p:nvPicPr>
        <p:blipFill rotWithShape="1">
          <a:blip r:embed="rId2"/>
          <a:stretch/>
        </p:blipFill>
        <p:spPr>
          <a:xfrm>
            <a:off x="3416300" y="1487488"/>
            <a:ext cx="5359400" cy="4689475"/>
          </a:xfrm>
        </p:spPr>
      </p:pic>
    </p:spTree>
    <p:extLst>
      <p:ext uri="{BB962C8B-B14F-4D97-AF65-F5344CB8AC3E}">
        <p14:creationId xmlns:p14="http://schemas.microsoft.com/office/powerpoint/2010/main" val="3809688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Filter variants</a:t>
            </a:r>
          </a:p>
        </p:txBody>
      </p:sp>
      <p:sp>
        <p:nvSpPr>
          <p:cNvPr id="5" name="TextBox 4"/>
          <p:cNvSpPr txBox="1"/>
          <p:nvPr/>
        </p:nvSpPr>
        <p:spPr>
          <a:xfrm>
            <a:off x="1954052" y="6110094"/>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191586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04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14322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a:t>What</a:t>
            </a:r>
            <a:r>
              <a:rPr lang="sv-SE" sz="4000" dirty="0"/>
              <a:t> is a workflow</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nvGraphicFramePr>
        <p:xfrm>
          <a:off x="3581400" y="1734154"/>
          <a:ext cx="5848350" cy="4857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74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4D5653BF-59A3-E24E-AAE2-F304717265F9}"/>
              </a:ext>
            </a:extLst>
          </p:cNvPr>
          <p:cNvSpPr>
            <a:spLocks noGrp="1"/>
          </p:cNvSpPr>
          <p:nvPr>
            <p:ph idx="1"/>
          </p:nvPr>
        </p:nvSpPr>
        <p:spPr/>
        <p:txBody>
          <a:bodyPr>
            <a:normAutofit fontScale="85000" lnSpcReduction="20000"/>
          </a:bodyPr>
          <a:lstStyle/>
          <a:p>
            <a:r>
              <a:rPr lang="en-GB" dirty="0"/>
              <a:t>Remove low quality variants</a:t>
            </a:r>
          </a:p>
          <a:p>
            <a:endParaRPr lang="en-GB" dirty="0"/>
          </a:p>
          <a:p>
            <a:r>
              <a:rPr lang="en-GB" dirty="0"/>
              <a:t>Variant quality score recalibration (VQSR): </a:t>
            </a:r>
          </a:p>
          <a:p>
            <a:pPr lvl="1"/>
            <a:r>
              <a:rPr lang="en-GB" dirty="0"/>
              <a:t>For large data sets ( &gt;1 WGS or &gt;30WES samples)</a:t>
            </a:r>
          </a:p>
          <a:p>
            <a:pPr lvl="1"/>
            <a:r>
              <a:rPr lang="en-GB" dirty="0"/>
              <a:t>GATK has a machine learning algorithm that can be trained to recognise ”likely false” variants</a:t>
            </a:r>
          </a:p>
          <a:p>
            <a:pPr lvl="1"/>
            <a:r>
              <a:rPr lang="en-GB" b="1" dirty="0"/>
              <a:t>We do recommend to use VQSR when possible!</a:t>
            </a:r>
          </a:p>
          <a:p>
            <a:endParaRPr lang="en-GB" dirty="0"/>
          </a:p>
          <a:p>
            <a:r>
              <a:rPr lang="en-GB" dirty="0"/>
              <a:t>Hard filters:</a:t>
            </a:r>
          </a:p>
          <a:p>
            <a:pPr lvl="1"/>
            <a:r>
              <a:rPr lang="en-GB" dirty="0"/>
              <a:t>For smaller data sets</a:t>
            </a:r>
          </a:p>
          <a:p>
            <a:pPr lvl="1"/>
            <a:r>
              <a:rPr lang="en-GB" dirty="0"/>
              <a:t>Hard filters on information in the VCF file </a:t>
            </a:r>
          </a:p>
          <a:p>
            <a:pPr lvl="1"/>
            <a:r>
              <a:rPr lang="en-GB" dirty="0"/>
              <a:t>For example:</a:t>
            </a:r>
            <a:r>
              <a:rPr lang="en-US" sz="1600" dirty="0"/>
              <a:t> </a:t>
            </a:r>
            <a:r>
              <a:rPr lang="en-US" dirty="0"/>
              <a:t>Flag variants with ”QD &lt; 2” and ”MQ&lt; 40.0”</a:t>
            </a:r>
            <a:endParaRPr lang="en-GB" dirty="0"/>
          </a:p>
          <a:p>
            <a:pPr lvl="1"/>
            <a:r>
              <a:rPr lang="en-GB" dirty="0"/>
              <a:t>GATK discussion on hard filters: https://</a:t>
            </a:r>
            <a:r>
              <a:rPr lang="en-GB" dirty="0" err="1"/>
              <a:t>gatkforums.broadinstitute.org</a:t>
            </a:r>
            <a:r>
              <a:rPr lang="en-GB" dirty="0"/>
              <a:t>/</a:t>
            </a:r>
            <a:r>
              <a:rPr lang="en-GB" dirty="0" err="1"/>
              <a:t>gatk</a:t>
            </a:r>
            <a:r>
              <a:rPr lang="en-GB" dirty="0"/>
              <a:t>/discussion/2806/</a:t>
            </a:r>
            <a:r>
              <a:rPr lang="en-GB" dirty="0" err="1"/>
              <a:t>howto</a:t>
            </a:r>
            <a:r>
              <a:rPr lang="en-GB" dirty="0"/>
              <a:t>-apply-hard-filters-to-a-call-set</a:t>
            </a:r>
          </a:p>
          <a:p>
            <a:pPr marL="457200" lvl="1" indent="0">
              <a:buNone/>
            </a:pPr>
            <a:endParaRPr lang="en-GB" dirty="0"/>
          </a:p>
        </p:txBody>
      </p:sp>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normAutofit/>
          </a:bodyPr>
          <a:lstStyle/>
          <a:p>
            <a:r>
              <a:rPr lang="en-GB" dirty="0"/>
              <a:t>Filtering</a:t>
            </a:r>
          </a:p>
        </p:txBody>
      </p:sp>
    </p:spTree>
    <p:extLst>
      <p:ext uri="{BB962C8B-B14F-4D97-AF65-F5344CB8AC3E}">
        <p14:creationId xmlns:p14="http://schemas.microsoft.com/office/powerpoint/2010/main" val="1236816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p:txBody>
          <a:bodyPr/>
          <a:lstStyle/>
          <a:p>
            <a:r>
              <a:rPr lang="en-GB" dirty="0"/>
              <a:t>Part 3: </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3"/>
          <a:stretch>
            <a:fillRect/>
          </a:stretch>
        </p:blipFill>
        <p:spPr>
          <a:xfrm>
            <a:off x="4449734" y="1472819"/>
            <a:ext cx="3422650" cy="5332283"/>
          </a:xfrm>
          <a:prstGeom prst="rect">
            <a:avLst/>
          </a:prstGeom>
        </p:spPr>
      </p:pic>
      <p:sp>
        <p:nvSpPr>
          <p:cNvPr id="2" name="textruta 1">
            <a:extLst>
              <a:ext uri="{FF2B5EF4-FFF2-40B4-BE49-F238E27FC236}">
                <a16:creationId xmlns:a16="http://schemas.microsoft.com/office/drawing/2014/main" id="{0C9BA370-443D-7F49-BA6E-2E300DA68930}"/>
              </a:ext>
            </a:extLst>
          </p:cNvPr>
          <p:cNvSpPr txBox="1"/>
          <p:nvPr/>
        </p:nvSpPr>
        <p:spPr>
          <a:xfrm>
            <a:off x="8405010" y="5727883"/>
            <a:ext cx="2262991" cy="1077218"/>
          </a:xfrm>
          <a:prstGeom prst="rect">
            <a:avLst/>
          </a:prstGeom>
          <a:noFill/>
        </p:spPr>
        <p:txBody>
          <a:bodyPr wrap="square" rtlCol="0">
            <a:spAutoFit/>
          </a:bodyPr>
          <a:lstStyle/>
          <a:p>
            <a:r>
              <a:rPr lang="en-GB" sz="1600" dirty="0"/>
              <a:t>More details and links to GATK for each step is found in the lab instructions.</a:t>
            </a:r>
          </a:p>
        </p:txBody>
      </p:sp>
    </p:spTree>
    <p:extLst>
      <p:ext uri="{BB962C8B-B14F-4D97-AF65-F5344CB8AC3E}">
        <p14:creationId xmlns:p14="http://schemas.microsoft.com/office/powerpoint/2010/main" val="2478371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p:txBody>
          <a:bodyPr/>
          <a:lstStyle/>
          <a:p>
            <a:r>
              <a:rPr lang="en-GB" dirty="0"/>
              <a:t>GATK’s best practises</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2"/>
          <a:stretch>
            <a:fillRect/>
          </a:stretch>
        </p:blipFill>
        <p:spPr>
          <a:xfrm>
            <a:off x="4133850" y="1472819"/>
            <a:ext cx="3422650" cy="5332283"/>
          </a:xfrm>
          <a:prstGeom prst="rect">
            <a:avLst/>
          </a:prstGeom>
        </p:spPr>
      </p:pic>
      <p:sp>
        <p:nvSpPr>
          <p:cNvPr id="2" name="textruta 1">
            <a:extLst>
              <a:ext uri="{FF2B5EF4-FFF2-40B4-BE49-F238E27FC236}">
                <a16:creationId xmlns:a16="http://schemas.microsoft.com/office/drawing/2014/main" id="{98C252F1-5BB1-EA49-9D89-51F3B59A12C0}"/>
              </a:ext>
            </a:extLst>
          </p:cNvPr>
          <p:cNvSpPr txBox="1"/>
          <p:nvPr/>
        </p:nvSpPr>
        <p:spPr>
          <a:xfrm>
            <a:off x="8064843" y="3122141"/>
            <a:ext cx="2240692" cy="923330"/>
          </a:xfrm>
          <a:prstGeom prst="rect">
            <a:avLst/>
          </a:prstGeom>
          <a:noFill/>
        </p:spPr>
        <p:txBody>
          <a:bodyPr wrap="square" rtlCol="0">
            <a:spAutoFit/>
          </a:bodyPr>
          <a:lstStyle/>
          <a:p>
            <a:r>
              <a:rPr lang="en-GB" dirty="0"/>
              <a:t>First look at video about this linked from schedule!</a:t>
            </a:r>
          </a:p>
        </p:txBody>
      </p:sp>
    </p:spTree>
    <p:extLst>
      <p:ext uri="{BB962C8B-B14F-4D97-AF65-F5344CB8AC3E}">
        <p14:creationId xmlns:p14="http://schemas.microsoft.com/office/powerpoint/2010/main" val="18435617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Questions?</a:t>
            </a:r>
          </a:p>
        </p:txBody>
      </p:sp>
      <p:sp>
        <p:nvSpPr>
          <p:cNvPr id="5" name="Platshållare för text 4">
            <a:extLst>
              <a:ext uri="{FF2B5EF4-FFF2-40B4-BE49-F238E27FC236}">
                <a16:creationId xmlns:a16="http://schemas.microsoft.com/office/drawing/2014/main" id="{A546BE74-365E-2845-870C-5E78F4308D1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934333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1524000" y="1309432"/>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4321316" y="505097"/>
            <a:ext cx="3054041"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7625976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marL="0" indent="0">
              <a:buNone/>
            </a:pPr>
            <a:endParaRPr lang="en-US" dirty="0"/>
          </a:p>
          <a:p>
            <a:r>
              <a:rPr lang="en-US" dirty="0"/>
              <a:t>Link </a:t>
            </a:r>
            <a:r>
              <a:rPr lang="en-US" i="1" dirty="0"/>
              <a:t>sample id</a:t>
            </a:r>
            <a:r>
              <a:rPr lang="en-US" dirty="0"/>
              <a:t>, </a:t>
            </a:r>
            <a:r>
              <a:rPr lang="en-US" i="1" dirty="0"/>
              <a:t>library prep</a:t>
            </a:r>
            <a:r>
              <a:rPr lang="en-US" dirty="0"/>
              <a:t>, </a:t>
            </a:r>
            <a:r>
              <a:rPr lang="en-US" i="1" dirty="0" err="1"/>
              <a:t>flowcell</a:t>
            </a:r>
            <a:r>
              <a:rPr lang="en-US" dirty="0"/>
              <a:t> and </a:t>
            </a:r>
            <a:r>
              <a:rPr lang="en-US" i="1" dirty="0"/>
              <a:t>sequencing run</a:t>
            </a:r>
            <a:r>
              <a:rPr lang="en-US" dirty="0"/>
              <a:t> to the reads. </a:t>
            </a:r>
          </a:p>
          <a:p>
            <a:r>
              <a:rPr lang="en-US" dirty="0"/>
              <a:t>Good for error tracking!</a:t>
            </a:r>
          </a:p>
          <a:p>
            <a:r>
              <a:rPr lang="en-US" dirty="0"/>
              <a:t>Often needed for variant calling</a:t>
            </a:r>
          </a:p>
          <a:p>
            <a:r>
              <a:rPr lang="en-US" dirty="0"/>
              <a:t>Detailed description at https://</a:t>
            </a:r>
            <a:r>
              <a:rPr lang="en-US" dirty="0" err="1"/>
              <a:t>gatkforums.broadinstitute.org</a:t>
            </a:r>
            <a:r>
              <a:rPr lang="en-US" dirty="0"/>
              <a:t>/</a:t>
            </a:r>
            <a:r>
              <a:rPr lang="en-US" dirty="0" err="1"/>
              <a:t>gatk</a:t>
            </a:r>
            <a:r>
              <a:rPr lang="en-US" dirty="0"/>
              <a:t>/discussion/6472/read-groups</a:t>
            </a:r>
          </a:p>
          <a:p>
            <a:endParaRPr lang="en-US" dirty="0"/>
          </a:p>
          <a:p>
            <a:pPr marL="400050" lvl="1" indent="0">
              <a:buNone/>
            </a:pPr>
            <a:r>
              <a:rPr lang="en-US" b="1" dirty="0"/>
              <a:t>RGID</a:t>
            </a:r>
            <a:r>
              <a:rPr lang="en-US" dirty="0"/>
              <a:t> = </a:t>
            </a:r>
            <a:r>
              <a:rPr lang="en-US" i="1" dirty="0"/>
              <a:t>combination of the sample id and run id</a:t>
            </a:r>
          </a:p>
          <a:p>
            <a:pPr marL="400050" lvl="1" indent="0">
              <a:buNone/>
            </a:pPr>
            <a:r>
              <a:rPr lang="en-US" b="1" dirty="0"/>
              <a:t>RGLB</a:t>
            </a:r>
            <a:r>
              <a:rPr lang="en-US" dirty="0"/>
              <a:t> = Library prep </a:t>
            </a:r>
          </a:p>
          <a:p>
            <a:pPr marL="400050" lvl="1" indent="0">
              <a:buNone/>
            </a:pPr>
            <a:r>
              <a:rPr lang="en-US" b="1" dirty="0"/>
              <a:t>RGPL</a:t>
            </a:r>
            <a:r>
              <a:rPr lang="en-US" dirty="0"/>
              <a:t> = Platform (for us ILLUMINA)</a:t>
            </a:r>
          </a:p>
          <a:p>
            <a:pPr marL="400050" lvl="1" indent="0">
              <a:buNone/>
            </a:pPr>
            <a:r>
              <a:rPr lang="en-US" b="1" dirty="0"/>
              <a:t>RGPU</a:t>
            </a:r>
            <a:r>
              <a:rPr lang="en-US" dirty="0"/>
              <a:t> = Run identifier </a:t>
            </a:r>
            <a:r>
              <a:rPr lang="en-US" i="1" dirty="0"/>
              <a:t>usually barcode of </a:t>
            </a:r>
            <a:r>
              <a:rPr lang="en-US" i="1" dirty="0" err="1"/>
              <a:t>flowcell</a:t>
            </a:r>
            <a:endParaRPr lang="en-US" i="1" dirty="0"/>
          </a:p>
          <a:p>
            <a:pPr marL="400050" lvl="1" indent="0">
              <a:buNone/>
            </a:pPr>
            <a:r>
              <a:rPr lang="en-US" b="1" dirty="0"/>
              <a:t>RGSM</a:t>
            </a:r>
            <a:r>
              <a:rPr lang="en-US" dirty="0"/>
              <a:t> = Sample name</a:t>
            </a:r>
          </a:p>
          <a:p>
            <a:endParaRPr lang="en-US" i="1" dirty="0"/>
          </a:p>
          <a:p>
            <a:endParaRPr lang="en-US" dirty="0"/>
          </a:p>
        </p:txBody>
      </p:sp>
      <p:sp>
        <p:nvSpPr>
          <p:cNvPr id="3" name="Title 2"/>
          <p:cNvSpPr>
            <a:spLocks noGrp="1"/>
          </p:cNvSpPr>
          <p:nvPr>
            <p:ph type="title"/>
          </p:nvPr>
        </p:nvSpPr>
        <p:spPr/>
        <p:txBody>
          <a:bodyPr>
            <a:normAutofit/>
          </a:bodyPr>
          <a:lstStyle/>
          <a:p>
            <a:r>
              <a:rPr lang="en-US" dirty="0"/>
              <a:t>Read groups</a:t>
            </a:r>
          </a:p>
        </p:txBody>
      </p:sp>
    </p:spTree>
    <p:extLst>
      <p:ext uri="{BB962C8B-B14F-4D97-AF65-F5344CB8AC3E}">
        <p14:creationId xmlns:p14="http://schemas.microsoft.com/office/powerpoint/2010/main" val="937928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Workflow conventions</a:t>
            </a:r>
          </a:p>
        </p:txBody>
      </p:sp>
      <p:sp>
        <p:nvSpPr>
          <p:cNvPr id="10" name="Shape 571"/>
          <p:cNvSpPr txBox="1">
            <a:spLocks/>
          </p:cNvSpPr>
          <p:nvPr/>
        </p:nvSpPr>
        <p:spPr>
          <a:xfrm>
            <a:off x="2271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en-US" sz="2400" dirty="0"/>
          </a:p>
          <a:p>
            <a:pPr>
              <a:defRPr sz="1800"/>
            </a:pPr>
            <a:r>
              <a:rPr lang="en-US" sz="2400" dirty="0"/>
              <a:t>Create a new output file in each process – don’t </a:t>
            </a:r>
            <a:r>
              <a:rPr lang="en-US" sz="2400" dirty="0" err="1"/>
              <a:t>ower</a:t>
            </a:r>
            <a:r>
              <a:rPr lang="en-US" sz="2400" dirty="0"/>
              <a:t> write the input file</a:t>
            </a:r>
          </a:p>
          <a:p>
            <a:pPr>
              <a:defRPr sz="1800"/>
            </a:pPr>
            <a:endParaRPr lang="en-US" sz="2400" dirty="0"/>
          </a:p>
          <a:p>
            <a:pPr>
              <a:defRPr sz="1800"/>
            </a:pPr>
            <a:r>
              <a:rPr lang="en-US" sz="2400" dirty="0"/>
              <a:t>Use informative file names</a:t>
            </a:r>
          </a:p>
          <a:p>
            <a:pPr>
              <a:defRPr sz="1800"/>
            </a:pPr>
            <a:endParaRPr lang="sv-SE" sz="2400" dirty="0"/>
          </a:p>
          <a:p>
            <a:pPr>
              <a:defRPr sz="1800"/>
            </a:pPr>
            <a:r>
              <a:rPr lang="sv-SE" sz="2400" dirty="0" err="1"/>
              <a:t>Include</a:t>
            </a:r>
            <a:r>
              <a:rPr lang="sv-SE" sz="2400" dirty="0"/>
              <a:t> information </a:t>
            </a:r>
            <a:r>
              <a:rPr lang="sv-SE" sz="2400" dirty="0" err="1"/>
              <a:t>of</a:t>
            </a:r>
            <a:r>
              <a:rPr lang="sv-SE" sz="2400" dirty="0"/>
              <a:t> the process in output </a:t>
            </a:r>
            <a:r>
              <a:rPr lang="sv-SE" sz="2400" dirty="0" err="1"/>
              <a:t>file</a:t>
            </a:r>
            <a:r>
              <a:rPr lang="sv-SE" sz="2400" dirty="0"/>
              <a:t> </a:t>
            </a:r>
            <a:r>
              <a:rPr lang="sv-SE" sz="2400" dirty="0" err="1"/>
              <a:t>name</a:t>
            </a:r>
            <a:endParaRPr lang="sv-SE" sz="2400" dirty="0"/>
          </a:p>
          <a:p>
            <a:pPr marL="0" indent="0">
              <a:buNone/>
              <a:defRPr sz="1800"/>
            </a:pPr>
            <a:endParaRPr lang="sv-SE" sz="2800" dirty="0"/>
          </a:p>
        </p:txBody>
      </p:sp>
    </p:spTree>
    <p:extLst>
      <p:ext uri="{BB962C8B-B14F-4D97-AF65-F5344CB8AC3E}">
        <p14:creationId xmlns:p14="http://schemas.microsoft.com/office/powerpoint/2010/main" val="4188368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sz="2800" dirty="0"/>
              <a:t>Example: 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467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C224FB64-F927-5F45-B04A-7518DE1DA5A1}"/>
              </a:ext>
            </a:extLst>
          </p:cNvPr>
          <p:cNvSpPr>
            <a:spLocks noGrp="1"/>
          </p:cNvSpPr>
          <p:nvPr>
            <p:ph idx="1"/>
          </p:nvPr>
        </p:nvSpPr>
        <p:spPr/>
        <p:txBody>
          <a:bodyPr/>
          <a:lstStyle/>
          <a:p>
            <a:endParaRPr lang="en-GB"/>
          </a:p>
        </p:txBody>
      </p:sp>
      <p:sp>
        <p:nvSpPr>
          <p:cNvPr id="3" name="Title 2"/>
          <p:cNvSpPr>
            <a:spLocks noGrp="1"/>
          </p:cNvSpPr>
          <p:nvPr>
            <p:ph type="title"/>
          </p:nvPr>
        </p:nvSpPr>
        <p:spPr/>
        <p:txBody>
          <a:bodyPr>
            <a:normAutofit fontScale="90000"/>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2027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2004033"/>
            <a:ext cx="9144000" cy="3765537"/>
          </a:xfrm>
          <a:prstGeom prst="rect">
            <a:avLst/>
          </a:prstGeom>
        </p:spPr>
      </p:pic>
    </p:spTree>
    <p:extLst>
      <p:ext uri="{BB962C8B-B14F-4D97-AF65-F5344CB8AC3E}">
        <p14:creationId xmlns:p14="http://schemas.microsoft.com/office/powerpoint/2010/main" val="2231040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p:txBody>
          <a:bodyPr>
            <a:normAutofit/>
          </a:bodyPr>
          <a:lstStyle/>
          <a:p>
            <a:pPr algn="l"/>
            <a:r>
              <a:rPr lang="en-GB" dirty="0"/>
              <a:t>Basic Variant Calling in one sample</a:t>
            </a:r>
          </a:p>
        </p:txBody>
      </p:sp>
      <p:sp>
        <p:nvSpPr>
          <p:cNvPr id="3" name="Platshållare för text 2">
            <a:extLst>
              <a:ext uri="{FF2B5EF4-FFF2-40B4-BE49-F238E27FC236}">
                <a16:creationId xmlns:a16="http://schemas.microsoft.com/office/drawing/2014/main" id="{C075D794-BFC2-6D40-AA75-2ADF3E1074C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238391940"/>
      </p:ext>
    </p:extLst>
  </p:cSld>
  <p:clrMapOvr>
    <a:masterClrMapping/>
  </p:clrMapOvr>
</p:sld>
</file>

<file path=ppt/theme/theme1.xml><?xml version="1.0" encoding="utf-8"?>
<a:theme xmlns:a="http://schemas.openxmlformats.org/drawingml/2006/main" name="SciLifeLab PPT_light">
  <a:themeElements>
    <a:clrScheme name="Custom 1">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BIS-SciLifeLab-PPT-template_May_2021" id="{8132A0F6-077B-DE41-8B9E-E73527FB1689}" vid="{47FDC051-7498-474A-8C1E-398496D50DF5}"/>
    </a:ext>
  </a:extLst>
</a:theme>
</file>

<file path=ppt/theme/theme2.xml><?xml version="1.0" encoding="utf-8"?>
<a:theme xmlns:a="http://schemas.openxmlformats.org/drawingml/2006/main" name="SciLifeLab PPT_dark">
  <a:themeElements>
    <a:clrScheme name="SciLifeLab Colors">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BIS-SciLifeLab-PPT-template_May_2021" id="{8132A0F6-077B-DE41-8B9E-E73527FB1689}" vid="{990F7F5F-A579-614C-BA68-629E84D22E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SciLifeLab PPT_light</Template>
  <TotalTime>7911</TotalTime>
  <Words>5012</Words>
  <Application>Microsoft Macintosh PowerPoint</Application>
  <PresentationFormat>Widescreen</PresentationFormat>
  <Paragraphs>461</Paragraphs>
  <Slides>55</Slides>
  <Notes>34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55</vt:i4>
      </vt:variant>
    </vt:vector>
  </HeadingPairs>
  <TitlesOfParts>
    <vt:vector size="65" baseType="lpstr">
      <vt:lpstr>Arial</vt:lpstr>
      <vt:lpstr>Calibri</vt:lpstr>
      <vt:lpstr>Calibri Light</vt:lpstr>
      <vt:lpstr>Courier</vt:lpstr>
      <vt:lpstr>Courier New</vt:lpstr>
      <vt:lpstr>Helvetica</vt:lpstr>
      <vt:lpstr>Monaco</vt:lpstr>
      <vt:lpstr>Wingdings</vt:lpstr>
      <vt:lpstr>SciLifeLab PPT_light</vt:lpstr>
      <vt:lpstr>SciLifeLab PPT_dark</vt:lpstr>
      <vt:lpstr>Variant-calling Workflow</vt:lpstr>
      <vt:lpstr>Overview</vt:lpstr>
      <vt:lpstr>Illumina Sequencing  </vt:lpstr>
      <vt:lpstr>Workflows</vt:lpstr>
      <vt:lpstr>What is a workflow</vt:lpstr>
      <vt:lpstr>Workflow conventions</vt:lpstr>
      <vt:lpstr>Example: Basic variant calling in one sample</vt:lpstr>
      <vt:lpstr>GATK’s best practices workflow for germline short variant discovery  </vt:lpstr>
      <vt:lpstr>Basic Variant Calling in one sample</vt:lpstr>
      <vt:lpstr>Alignment</vt:lpstr>
      <vt:lpstr>The reference genome</vt:lpstr>
      <vt:lpstr>Keep track of the reference version!</vt:lpstr>
      <vt:lpstr>File indices</vt:lpstr>
      <vt:lpstr>Alignment</vt:lpstr>
      <vt:lpstr>Burrows-Wheeler Aligner</vt:lpstr>
      <vt:lpstr>Alignment</vt:lpstr>
      <vt:lpstr>Output from mapping - Sam format</vt:lpstr>
      <vt:lpstr>Convert to Bam </vt:lpstr>
      <vt:lpstr>Paired-end data</vt:lpstr>
      <vt:lpstr>Paired-end data</vt:lpstr>
      <vt:lpstr>Variant calling</vt:lpstr>
      <vt:lpstr>Genetic variation</vt:lpstr>
      <vt:lpstr>Detecting variants in  reads</vt:lpstr>
      <vt:lpstr>Reference- and alternatve alleles</vt:lpstr>
      <vt:lpstr>Variant Calling HaplotypeCaller</vt:lpstr>
      <vt:lpstr>Variant Call Format (VCF)</vt:lpstr>
      <vt:lpstr>Variant Call Format (VCF)</vt:lpstr>
      <vt:lpstr>Basic variant calling in cohort</vt:lpstr>
      <vt:lpstr>Basic variant calling in cohort</vt:lpstr>
      <vt:lpstr>GVCF Files are valid VCFs with extra information</vt:lpstr>
      <vt:lpstr>Basic variant calling in cohort</vt:lpstr>
      <vt:lpstr>Variant Call Format (VCF)</vt:lpstr>
      <vt:lpstr>Today’s lab</vt:lpstr>
      <vt:lpstr>1000 Genomes data</vt:lpstr>
      <vt:lpstr>The Lactase enzyme </vt:lpstr>
      <vt:lpstr>Part 1:  Variant calling in one sample </vt:lpstr>
      <vt:lpstr>Basic variant calling in one sample</vt:lpstr>
      <vt:lpstr>Part 2:  Variant calling in cohort </vt:lpstr>
      <vt:lpstr>Joint variant calling workflow</vt:lpstr>
      <vt:lpstr>Part 3:  Follow GATK best practices for short variant discovery </vt:lpstr>
      <vt:lpstr>PowerPoint Presentation</vt:lpstr>
      <vt:lpstr>GATK’s best practices workflow for germline short variant discovery  </vt:lpstr>
      <vt:lpstr>Mark Duplicates</vt:lpstr>
      <vt:lpstr>Duplicate reads</vt:lpstr>
      <vt:lpstr>PowerPoint Presentation</vt:lpstr>
      <vt:lpstr>Base Quality Score Recalibration (BQSR)</vt:lpstr>
      <vt:lpstr>Base Quality Score Recalibration (BQSR)</vt:lpstr>
      <vt:lpstr>PowerPoint Presentation</vt:lpstr>
      <vt:lpstr>Filter variants</vt:lpstr>
      <vt:lpstr>Filtering</vt:lpstr>
      <vt:lpstr>Part 3: </vt:lpstr>
      <vt:lpstr>GATK’s best practises</vt:lpstr>
      <vt:lpstr>Questions?</vt:lpstr>
      <vt:lpstr>PowerPoint Presentation</vt:lpstr>
      <vt:lpstr>Read groups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Variant-calling Workflow</dc:title>
  <dc:creator>Malin Larsson</dc:creator>
  <cp:lastModifiedBy>Markus Mayrhofer</cp:lastModifiedBy>
  <cp:revision>7</cp:revision>
  <dcterms:created xsi:type="dcterms:W3CDTF">2022-03-23T14:21:08Z</dcterms:created>
  <dcterms:modified xsi:type="dcterms:W3CDTF">2023-02-06T09:34:06Z</dcterms:modified>
</cp:coreProperties>
</file>